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1" r:id="rId4"/>
    <p:sldId id="265" r:id="rId5"/>
    <p:sldId id="262" r:id="rId6"/>
    <p:sldId id="267" r:id="rId7"/>
    <p:sldId id="268" r:id="rId8"/>
    <p:sldId id="269" r:id="rId9"/>
    <p:sldId id="258" r:id="rId10"/>
    <p:sldId id="266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458693" y="1150359"/>
            <a:ext cx="5790173" cy="1918357"/>
          </a:xfrm>
        </p:spPr>
        <p:txBody>
          <a:bodyPr/>
          <a:lstStyle/>
          <a:p>
            <a:r>
              <a:rPr lang="ru-RU" sz="6000" dirty="0" smtClean="0"/>
              <a:t>САМОАНАЛИЗ ЗАНЯТИЯ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1145143" y="2500126"/>
            <a:ext cx="6511131" cy="329259"/>
          </a:xfrm>
        </p:spPr>
        <p:txBody>
          <a:bodyPr>
            <a:normAutofit/>
          </a:bodyPr>
          <a:lstStyle/>
          <a:p>
            <a:r>
              <a:rPr lang="ru-RU" sz="1600" b="1" dirty="0" smtClean="0"/>
              <a:t>ПЕДАГОГА ДОПОЛНИТЕЛЬНОГО ОБРАЗОВАНИЯ</a:t>
            </a:r>
            <a:endParaRPr lang="ru-RU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76056" y="5574849"/>
            <a:ext cx="3517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u="sng" dirty="0" smtClean="0"/>
              <a:t>Автор</a:t>
            </a:r>
            <a:r>
              <a:rPr lang="ru-RU" dirty="0" smtClean="0"/>
              <a:t>: методист ОГБУ ДО ДТДМ</a:t>
            </a:r>
          </a:p>
          <a:p>
            <a:pPr algn="ctr"/>
            <a:r>
              <a:rPr lang="ru-RU" dirty="0" smtClean="0"/>
              <a:t>Миткалева Лилия Александровна</a:t>
            </a:r>
            <a:endParaRPr lang="ru-RU" dirty="0"/>
          </a:p>
        </p:txBody>
      </p:sp>
      <p:pic>
        <p:nvPicPr>
          <p:cNvPr id="5" name="Рисунок 4" descr="C:\Users\user\Desktop\р1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636912"/>
            <a:ext cx="3744416" cy="252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574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903000"/>
          </a:xfrm>
        </p:spPr>
        <p:txBody>
          <a:bodyPr/>
          <a:lstStyle/>
          <a:p>
            <a:pPr algn="ctr"/>
            <a:r>
              <a:rPr lang="ru-RU" b="1" dirty="0" smtClean="0"/>
              <a:t>ПРИМЕРНАЯ ПАМЯТКА </a:t>
            </a:r>
            <a:r>
              <a:rPr lang="ru-RU" b="1" dirty="0"/>
              <a:t>САМОАНАЛИЗА ЗАНЯТИЯ  ПЕДАГОГОМ ДОПОЛНИТЕЛЬНОГО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374441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8</a:t>
            </a:r>
            <a:r>
              <a:rPr lang="ru-RU" sz="1400" dirty="0"/>
              <a:t>. Какое сочетание форм обучения было избрано для раскрытия нового материала и почему? Необходим ли был дифференцированный подход к обучающимся? Как он осуществлялся и почему именно </a:t>
            </a:r>
            <a:r>
              <a:rPr lang="ru-RU" sz="1400" dirty="0" smtClean="0"/>
              <a:t>так?</a:t>
            </a:r>
          </a:p>
          <a:p>
            <a:r>
              <a:rPr lang="ru-RU" sz="1400" dirty="0" smtClean="0"/>
              <a:t>9</a:t>
            </a:r>
            <a:r>
              <a:rPr lang="ru-RU" sz="1400" dirty="0"/>
              <a:t>. Как организован был контроль усвоения знаний, умений и навыков? В каких формах и какими методами осуществлялся? </a:t>
            </a:r>
            <a:r>
              <a:rPr lang="ru-RU" sz="1400" dirty="0" smtClean="0"/>
              <a:t>Почему?</a:t>
            </a:r>
          </a:p>
          <a:p>
            <a:r>
              <a:rPr lang="ru-RU" sz="1400" dirty="0" smtClean="0"/>
              <a:t>10</a:t>
            </a:r>
            <a:r>
              <a:rPr lang="ru-RU" sz="1400" dirty="0"/>
              <a:t>. Как использовался на занятиях учебный кабинет (иное пространство), какие средства обучения? </a:t>
            </a:r>
            <a:r>
              <a:rPr lang="ru-RU" sz="1400" dirty="0" smtClean="0"/>
              <a:t>Почему?</a:t>
            </a:r>
          </a:p>
          <a:p>
            <a:r>
              <a:rPr lang="ru-RU" sz="1400" dirty="0" smtClean="0"/>
              <a:t>11</a:t>
            </a:r>
            <a:r>
              <a:rPr lang="ru-RU" sz="1400" dirty="0"/>
              <a:t>. За счёт чего обеспечивалась высокая работоспособность обучающихся в течение всего занятия и обеспечивалась ли </a:t>
            </a:r>
            <a:r>
              <a:rPr lang="ru-RU" sz="1400" dirty="0" smtClean="0"/>
              <a:t>вообще?</a:t>
            </a:r>
          </a:p>
          <a:p>
            <a:r>
              <a:rPr lang="ru-RU" sz="1400" dirty="0" smtClean="0"/>
              <a:t>12</a:t>
            </a:r>
            <a:r>
              <a:rPr lang="ru-RU" sz="1400" dirty="0"/>
              <a:t>. За счет чего на занятии поддерживалась хорошая психологическая атмосфера, общение? Как было реализовано воспитательное влияние личности </a:t>
            </a:r>
            <a:r>
              <a:rPr lang="ru-RU" sz="1400" dirty="0" smtClean="0"/>
              <a:t>педагога?</a:t>
            </a:r>
          </a:p>
          <a:p>
            <a:pPr algn="just"/>
            <a:r>
              <a:rPr lang="ru-RU" sz="1400" dirty="0" smtClean="0"/>
              <a:t>13</a:t>
            </a:r>
            <a:r>
              <a:rPr lang="ru-RU" sz="1400" dirty="0"/>
              <a:t>. Как и за счёт чего обеспечивалось на занятии </a:t>
            </a:r>
            <a:r>
              <a:rPr lang="ru-RU" sz="1400" dirty="0" smtClean="0"/>
              <a:t> рациональное </a:t>
            </a:r>
            <a:r>
              <a:rPr lang="ru-RU" sz="1400" dirty="0"/>
              <a:t>использование времени, предупреждение перегрузок </a:t>
            </a:r>
            <a:r>
              <a:rPr lang="ru-RU" sz="1400" dirty="0" smtClean="0"/>
              <a:t>обучающихся?</a:t>
            </a:r>
          </a:p>
          <a:p>
            <a:r>
              <a:rPr lang="ru-RU" sz="1400" dirty="0" smtClean="0"/>
              <a:t>14</a:t>
            </a:r>
            <a:r>
              <a:rPr lang="ru-RU" sz="1400" dirty="0"/>
              <a:t>. Запасные методические «ходы» на случай непредвиденной </a:t>
            </a:r>
            <a:r>
              <a:rPr lang="ru-RU" sz="1400" dirty="0" smtClean="0"/>
              <a:t>ситуации.</a:t>
            </a:r>
          </a:p>
          <a:p>
            <a:r>
              <a:rPr lang="ru-RU" sz="1400" dirty="0" smtClean="0"/>
              <a:t>15.Удалось </a:t>
            </a:r>
            <a:r>
              <a:rPr lang="ru-RU" sz="1400" dirty="0"/>
              <a:t>ли полностью реализовать все поставленные задачи? Если не удалось, то – как и почему? Когда педагог планирует восполнение нереализованного?</a:t>
            </a:r>
            <a:br>
              <a:rPr lang="ru-RU" sz="1400" dirty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705445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ВЫВОД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4824536" cy="4104456"/>
          </a:xfrm>
        </p:spPr>
        <p:txBody>
          <a:bodyPr>
            <a:normAutofit/>
          </a:bodyPr>
          <a:lstStyle/>
          <a:p>
            <a:r>
              <a:rPr lang="ru-RU" sz="2000" i="1" dirty="0" smtClean="0"/>
              <a:t>     Главное </a:t>
            </a:r>
            <a:r>
              <a:rPr lang="ru-RU" sz="2000" i="1" dirty="0"/>
              <a:t>в самоанализе – объяснение педагога, почему </a:t>
            </a:r>
            <a:r>
              <a:rPr lang="ru-RU" sz="2000" i="1" dirty="0" smtClean="0"/>
              <a:t>на данном </a:t>
            </a:r>
            <a:r>
              <a:rPr lang="ru-RU" sz="2000" i="1" dirty="0"/>
              <a:t>занятии он выбрал именно такую методику, стиль и характер собственной деятельности и работы </a:t>
            </a:r>
            <a:r>
              <a:rPr lang="ru-RU" sz="2000" i="1" dirty="0" smtClean="0"/>
              <a:t>обучающихся. </a:t>
            </a:r>
            <a:r>
              <a:rPr lang="ru-RU" sz="2000" i="1" dirty="0"/>
              <a:t>В случае изменения хода занятия, объяснить, почему это было необходимо. Всякая методика оправдана, если дает максимальный обучающий и воспитывающий результат и соответствует силам и </a:t>
            </a:r>
            <a:r>
              <a:rPr lang="ru-RU" sz="2000" i="1" dirty="0" smtClean="0"/>
              <a:t>способностям обучающихся.</a:t>
            </a:r>
            <a:endParaRPr lang="ru-RU" sz="2000" dirty="0"/>
          </a:p>
        </p:txBody>
      </p:sp>
      <p:pic>
        <p:nvPicPr>
          <p:cNvPr id="4" name="Рисунок 3" descr="C:\Users\user\Desktop\фото з3\р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196752"/>
            <a:ext cx="3577955" cy="2808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9955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1316" y="332656"/>
            <a:ext cx="3461008" cy="548640"/>
          </a:xfrm>
        </p:spPr>
        <p:txBody>
          <a:bodyPr/>
          <a:lstStyle/>
          <a:p>
            <a:pPr algn="ctr"/>
            <a:r>
              <a:rPr lang="ru-RU" sz="4000" b="1" dirty="0"/>
              <a:t>самоанализ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3325" y="2276872"/>
            <a:ext cx="8424936" cy="2808312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i="1" dirty="0" smtClean="0"/>
              <a:t>это </a:t>
            </a:r>
            <a:r>
              <a:rPr lang="ru-RU" i="1" dirty="0"/>
              <a:t>степень осмысления задач образования, а не только целей и задач  одного занятия;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i="1" dirty="0" smtClean="0"/>
              <a:t>это </a:t>
            </a:r>
            <a:r>
              <a:rPr lang="ru-RU" i="1" dirty="0"/>
              <a:t>оценка педагогом собственной педагогической деятельности;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i="1" dirty="0" smtClean="0"/>
              <a:t>это </a:t>
            </a:r>
            <a:r>
              <a:rPr lang="ru-RU" i="1" dirty="0"/>
              <a:t>прекрасное средство психологической защиты педагога;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i="1" dirty="0" smtClean="0"/>
              <a:t>это </a:t>
            </a:r>
            <a:r>
              <a:rPr lang="ru-RU" i="1" dirty="0"/>
              <a:t>показатель профессионализма педагога;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i="1" dirty="0" smtClean="0"/>
              <a:t>это </a:t>
            </a:r>
            <a:r>
              <a:rPr lang="ru-RU" i="1" dirty="0"/>
              <a:t>реальное средство улучшить качество своей работы, умение видеть главное и второстепенное в своей работе;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i="1" dirty="0" smtClean="0"/>
              <a:t>это </a:t>
            </a:r>
            <a:r>
              <a:rPr lang="ru-RU" i="1" dirty="0"/>
              <a:t>универсальный способ погружения педагога в ситуацию, которая способна перевести его в режим саморазвития.</a:t>
            </a:r>
          </a:p>
        </p:txBody>
      </p:sp>
      <p:pic>
        <p:nvPicPr>
          <p:cNvPr id="5" name="Рисунок 4" descr="C:\Users\user\Desktop\фото з3\р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76672"/>
            <a:ext cx="3002012" cy="18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683568" y="1068833"/>
            <a:ext cx="45365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u="sng" dirty="0"/>
              <a:t>Самоанализ </a:t>
            </a:r>
            <a:r>
              <a:rPr lang="ru-RU" sz="2000" b="1" dirty="0"/>
              <a:t>– это полезный навык, который позволяет анализировать свои достижения и ошибки:</a:t>
            </a:r>
          </a:p>
        </p:txBody>
      </p:sp>
    </p:spTree>
    <p:extLst>
      <p:ext uri="{BB962C8B-B14F-4D97-AF65-F5344CB8AC3E}">
        <p14:creationId xmlns:p14="http://schemas.microsoft.com/office/powerpoint/2010/main" val="3943789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548680"/>
            <a:ext cx="3816424" cy="648072"/>
          </a:xfrm>
        </p:spPr>
        <p:txBody>
          <a:bodyPr/>
          <a:lstStyle/>
          <a:p>
            <a:pPr algn="ctr"/>
            <a:r>
              <a:rPr lang="ru-RU" sz="3200" b="1" dirty="0" smtClean="0"/>
              <a:t>ЗАНЯТИЕ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8024" y="1196752"/>
            <a:ext cx="4176464" cy="3691552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/>
              <a:t>Занятие – структурный элемент образовательного процесса.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/>
              <a:t>Занятие – своеобразная лаборатория, где происходит развитие личности обучающегося.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/>
              <a:t>В ходе занятия совершенствуется профессиональное мастерство и компетентность педагога.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/>
              <a:t>На занятие проецируется система преобразований, предусмотренных концепцией модернизации образования.</a:t>
            </a:r>
          </a:p>
          <a:p>
            <a:endParaRPr lang="ru-RU" dirty="0"/>
          </a:p>
        </p:txBody>
      </p:sp>
      <p:pic>
        <p:nvPicPr>
          <p:cNvPr id="4" name="Рисунок 3" descr="C:\Users\user\Desktop\фото з3\р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72" y="1340768"/>
            <a:ext cx="4626696" cy="3240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8347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332656"/>
            <a:ext cx="3672408" cy="2232248"/>
          </a:xfrm>
        </p:spPr>
        <p:txBody>
          <a:bodyPr/>
          <a:lstStyle/>
          <a:p>
            <a:pPr algn="ctr"/>
            <a:r>
              <a:rPr lang="ru-RU" sz="3200" b="1" dirty="0"/>
              <a:t>Основные требования к современному </a:t>
            </a:r>
            <a:r>
              <a:rPr lang="ru-RU" sz="3200" b="1" dirty="0" smtClean="0"/>
              <a:t>занятию: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4769114" cy="4426918"/>
          </a:xfrm>
        </p:spPr>
        <p:txBody>
          <a:bodyPr>
            <a:normAutofit fontScale="70000" lnSpcReduction="2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 smtClean="0"/>
              <a:t>чёткость </a:t>
            </a:r>
            <a:r>
              <a:rPr lang="ru-RU" sz="2200" dirty="0"/>
              <a:t>определения учебных задач занятия, выделение из них главной и второстепенных </a:t>
            </a:r>
            <a:r>
              <a:rPr lang="ru-RU" sz="2200" dirty="0" smtClean="0"/>
              <a:t>целей;</a:t>
            </a:r>
            <a:endParaRPr lang="ru-RU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 smtClean="0"/>
              <a:t>единство </a:t>
            </a:r>
            <a:r>
              <a:rPr lang="ru-RU" sz="2200" dirty="0"/>
              <a:t>образовательных и воспитательных </a:t>
            </a:r>
            <a:r>
              <a:rPr lang="ru-RU" sz="2200" dirty="0" smtClean="0"/>
              <a:t>задач;</a:t>
            </a:r>
            <a:endParaRPr lang="ru-RU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 smtClean="0"/>
              <a:t>определение </a:t>
            </a:r>
            <a:r>
              <a:rPr lang="ru-RU" sz="2200" dirty="0"/>
              <a:t>оптимального содержания и отбор учебного материала занятия в соответствии с его задачами и возможностями, определяемыми уровнем подготовки </a:t>
            </a:r>
            <a:r>
              <a:rPr lang="ru-RU" sz="2200" dirty="0" smtClean="0"/>
              <a:t>обучающихся (на </a:t>
            </a:r>
            <a:r>
              <a:rPr lang="ru-RU" sz="2200" dirty="0"/>
              <a:t>выполнение поставленных задач, отрицательно сказывается как перегрузка учебного материала, так и небольшой его </a:t>
            </a:r>
            <a:r>
              <a:rPr lang="ru-RU" sz="2200" dirty="0" smtClean="0"/>
              <a:t>объём);</a:t>
            </a:r>
            <a:endParaRPr lang="ru-RU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 smtClean="0"/>
              <a:t>выбор </a:t>
            </a:r>
            <a:r>
              <a:rPr lang="ru-RU" sz="2200" dirty="0"/>
              <a:t>наиболее рациональных методов и приёмов обучения, обеспечение познавательной активности обучающихся, сочетание коллективной работы с дифференцированным подходом к </a:t>
            </a:r>
            <a:r>
              <a:rPr lang="ru-RU" sz="2200" dirty="0" smtClean="0"/>
              <a:t>обучению;</a:t>
            </a:r>
            <a:endParaRPr lang="ru-RU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 smtClean="0"/>
              <a:t>формирование </a:t>
            </a:r>
            <a:r>
              <a:rPr lang="ru-RU" sz="2200" dirty="0"/>
              <a:t>у обучающихся самостоятельности в познавательной деятельности, развитие творческих </a:t>
            </a:r>
            <a:r>
              <a:rPr lang="ru-RU" sz="2200" dirty="0" smtClean="0"/>
              <a:t>способностей;</a:t>
            </a:r>
            <a:endParaRPr lang="ru-RU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 smtClean="0"/>
              <a:t>осуществление </a:t>
            </a:r>
            <a:r>
              <a:rPr lang="ru-RU" sz="2200" dirty="0" err="1"/>
              <a:t>межпредметных</a:t>
            </a:r>
            <a:r>
              <a:rPr lang="ru-RU" sz="2200" dirty="0"/>
              <a:t> </a:t>
            </a:r>
            <a:r>
              <a:rPr lang="ru-RU" sz="2200" dirty="0" smtClean="0"/>
              <a:t>связей;</a:t>
            </a:r>
            <a:endParaRPr lang="ru-RU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200" dirty="0" smtClean="0"/>
              <a:t>связь </a:t>
            </a:r>
            <a:r>
              <a:rPr lang="ru-RU" sz="2200" dirty="0"/>
              <a:t>теоретических знаний с практикой</a:t>
            </a:r>
            <a:r>
              <a:rPr lang="ru-RU" sz="2200" dirty="0" smtClean="0"/>
              <a:t>.</a:t>
            </a:r>
          </a:p>
        </p:txBody>
      </p:sp>
      <p:pic>
        <p:nvPicPr>
          <p:cNvPr id="6" name="Рисунок 5" descr="C:\Users\user\Desktop\фото з3\р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0634" y="2564904"/>
            <a:ext cx="3744416" cy="24827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537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532" y="260648"/>
            <a:ext cx="4896544" cy="2016224"/>
          </a:xfrm>
        </p:spPr>
        <p:txBody>
          <a:bodyPr/>
          <a:lstStyle/>
          <a:p>
            <a:pPr algn="ctr"/>
            <a:r>
              <a:rPr lang="ru-RU" sz="3200" b="1" dirty="0" smtClean="0"/>
              <a:t>САМОАНАЛИЗ В СИСТЕМЕ ДОПОЛНИТЕЛЬНОГО ОБРАЗОВАНИЯ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92080" y="620688"/>
            <a:ext cx="3600400" cy="4392488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/>
              <a:t>Система дополнительного образования детей обеспечивает личностный рост ребенка, его самореализацию, интеллектуально-нравственную свободу, творческое развитие, раскрывает его духовный потенциал. </a:t>
            </a:r>
            <a:endParaRPr lang="ru-RU" sz="18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/>
              <a:t>Учебное </a:t>
            </a:r>
            <a:r>
              <a:rPr lang="ru-RU" sz="1800" dirty="0"/>
              <a:t>занятие в дополнительном образовании призвано максимально создавать для этого условия. </a:t>
            </a:r>
            <a:endParaRPr lang="ru-RU" sz="18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/>
              <a:t>Каким </a:t>
            </a:r>
            <a:r>
              <a:rPr lang="ru-RU" sz="1800" dirty="0"/>
              <a:t>должно быть профессионально </a:t>
            </a:r>
            <a:r>
              <a:rPr lang="ru-RU" sz="1800" dirty="0" smtClean="0"/>
              <a:t>построенное </a:t>
            </a:r>
            <a:r>
              <a:rPr lang="ru-RU" sz="1800" dirty="0"/>
              <a:t>учебное занятие? Зачем нужны цели и задачи? Как достигнуть результата? На эти вопросы педагог постоянно ищет ответы. </a:t>
            </a:r>
            <a:endParaRPr lang="ru-RU" sz="1800" dirty="0" smtClean="0"/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800" dirty="0" smtClean="0"/>
              <a:t>Самоанализ </a:t>
            </a:r>
            <a:r>
              <a:rPr lang="ru-RU" sz="1800" dirty="0"/>
              <a:t>учебного </a:t>
            </a:r>
            <a:r>
              <a:rPr lang="ru-RU" sz="1800" dirty="0" smtClean="0"/>
              <a:t>занятия поможет </a:t>
            </a:r>
            <a:r>
              <a:rPr lang="ru-RU" sz="1800" dirty="0"/>
              <a:t>педагогу найти свой профессиональный путь при организации учебного процесса.</a:t>
            </a:r>
          </a:p>
          <a:p>
            <a:pPr algn="just"/>
            <a:endParaRPr lang="ru-RU" sz="1800" dirty="0" smtClean="0"/>
          </a:p>
          <a:p>
            <a:endParaRPr lang="ru-RU" dirty="0"/>
          </a:p>
        </p:txBody>
      </p:sp>
      <p:pic>
        <p:nvPicPr>
          <p:cNvPr id="4" name="Рисунок 3" descr="C:\Users\user\Desktop\фото з3\р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76872"/>
            <a:ext cx="4968552" cy="2736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2702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476672"/>
            <a:ext cx="3528392" cy="2016224"/>
          </a:xfrm>
        </p:spPr>
        <p:txBody>
          <a:bodyPr/>
          <a:lstStyle/>
          <a:p>
            <a:pPr algn="ctr"/>
            <a:r>
              <a:rPr lang="ru-RU" sz="3200" b="1" dirty="0"/>
              <a:t>Самоанализ учебного занятия включает</a:t>
            </a:r>
            <a:r>
              <a:rPr lang="ru-RU" sz="3200" b="1" dirty="0" smtClean="0"/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4824536" cy="4536504"/>
          </a:xfrm>
        </p:spPr>
        <p:txBody>
          <a:bodyPr>
            <a:no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ru-RU" sz="1800" dirty="0"/>
              <a:t>краткую характеристику проведенного </a:t>
            </a:r>
            <a:r>
              <a:rPr lang="ru-RU" sz="1800" dirty="0" smtClean="0"/>
              <a:t>занятия;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1800" dirty="0" smtClean="0"/>
              <a:t>правильность </a:t>
            </a:r>
            <a:r>
              <a:rPr lang="ru-RU" sz="1800" dirty="0"/>
              <a:t>поставленных целей и задач,  анализ их </a:t>
            </a:r>
            <a:r>
              <a:rPr lang="ru-RU" sz="1800" dirty="0" smtClean="0"/>
              <a:t>достижения;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1800" dirty="0" smtClean="0"/>
              <a:t>характеристику </a:t>
            </a:r>
            <a:r>
              <a:rPr lang="ru-RU" sz="1800" dirty="0"/>
              <a:t>объема содержания учебного </a:t>
            </a:r>
            <a:r>
              <a:rPr lang="ru-RU" sz="1800" dirty="0" smtClean="0"/>
              <a:t>материала;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1800" dirty="0" smtClean="0"/>
              <a:t>оценку </a:t>
            </a:r>
            <a:r>
              <a:rPr lang="ru-RU" sz="1800" dirty="0"/>
              <a:t>качества усвоения учащимися учебного </a:t>
            </a:r>
            <a:r>
              <a:rPr lang="ru-RU" sz="1800" dirty="0" smtClean="0"/>
              <a:t>материала;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800" dirty="0" smtClean="0"/>
              <a:t>характеристику </a:t>
            </a:r>
            <a:r>
              <a:rPr lang="ru-RU" sz="1800" dirty="0"/>
              <a:t>применяемых методов и оценку эффективности их </a:t>
            </a:r>
            <a:r>
              <a:rPr lang="ru-RU" sz="1800" dirty="0" smtClean="0"/>
              <a:t>использования;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1800" dirty="0" smtClean="0"/>
              <a:t>оценку </a:t>
            </a:r>
            <a:r>
              <a:rPr lang="ru-RU" sz="1800" dirty="0"/>
              <a:t>активности </a:t>
            </a:r>
            <a:r>
              <a:rPr lang="ru-RU" sz="1800" dirty="0" smtClean="0"/>
              <a:t>учащихся;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800" dirty="0" smtClean="0"/>
              <a:t>самооценку </a:t>
            </a:r>
            <a:r>
              <a:rPr lang="ru-RU" sz="1800" dirty="0"/>
              <a:t>качеств и сторон своей личности (речь, логика, взаимоотношения с детьми и т.п</a:t>
            </a:r>
            <a:r>
              <a:rPr lang="ru-RU" sz="1800" dirty="0" smtClean="0"/>
              <a:t>.).</a:t>
            </a:r>
            <a:endParaRPr lang="ru-RU" sz="1800" dirty="0"/>
          </a:p>
        </p:txBody>
      </p:sp>
      <p:pic>
        <p:nvPicPr>
          <p:cNvPr id="4" name="Рисунок 3" descr="C:\Users\user\Desktop\фото з3\р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708920"/>
            <a:ext cx="3312368" cy="2304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443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3744416" cy="2232248"/>
          </a:xfrm>
        </p:spPr>
        <p:txBody>
          <a:bodyPr/>
          <a:lstStyle/>
          <a:p>
            <a:pPr algn="ctr"/>
            <a:r>
              <a:rPr lang="ru-RU" sz="3200" b="1" dirty="0" smtClean="0"/>
              <a:t>ПЕДАГОГУ НЕОБХОДИМО ОТВЕТИТЬ НА ВОПРОСЫ: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9952" y="332656"/>
            <a:ext cx="4824536" cy="4680520"/>
          </a:xfrm>
        </p:spPr>
        <p:txBody>
          <a:bodyPr>
            <a:normAutofit fontScale="77500" lnSpcReduction="20000"/>
          </a:bodyPr>
          <a:lstStyle/>
          <a:p>
            <a:pPr lvl="0" algn="just">
              <a:buFont typeface="Arial" panose="020B0604020202020204" pitchFamily="34" charset="0"/>
              <a:buChar char="•"/>
            </a:pPr>
            <a:r>
              <a:rPr lang="ru-RU" sz="1500" dirty="0" smtClean="0"/>
              <a:t>Что </a:t>
            </a:r>
            <a:r>
              <a:rPr lang="ru-RU" sz="1500" dirty="0"/>
              <a:t>нового для развития творческих способностей, памяти детей дало данное </a:t>
            </a:r>
            <a:r>
              <a:rPr lang="ru-RU" sz="1500" dirty="0" smtClean="0"/>
              <a:t>занятие?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500" dirty="0" smtClean="0"/>
              <a:t>Насколько </a:t>
            </a:r>
            <a:r>
              <a:rPr lang="ru-RU" sz="1500" dirty="0"/>
              <a:t>оптимально было выстроено занятие? Соответствовало ли оно интересам, темпераменту, уровню развития, специфике учебной </a:t>
            </a:r>
            <a:r>
              <a:rPr lang="ru-RU" sz="1500" dirty="0" smtClean="0"/>
              <a:t>группы?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500" dirty="0" smtClean="0"/>
              <a:t>Адекватна </a:t>
            </a:r>
            <a:r>
              <a:rPr lang="ru-RU" sz="1500" dirty="0"/>
              <a:t>ли была организация деятельности обучающихся развивающим и воспитывающим целям </a:t>
            </a:r>
            <a:r>
              <a:rPr lang="ru-RU" sz="1500" dirty="0" smtClean="0"/>
              <a:t>занятия?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500" dirty="0" smtClean="0"/>
              <a:t>Насколько </a:t>
            </a:r>
            <a:r>
              <a:rPr lang="ru-RU" sz="1500" dirty="0"/>
              <a:t>активны были учащиеся? Сколько раз и кто из них выступал, почему молчали другие, как стимулировалась </a:t>
            </a:r>
            <a:r>
              <a:rPr lang="ru-RU" sz="1500" dirty="0" smtClean="0"/>
              <a:t>работа?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500" dirty="0" smtClean="0"/>
              <a:t>Каким </a:t>
            </a:r>
            <a:r>
              <a:rPr lang="ru-RU" sz="1500" dirty="0"/>
              <a:t>был темп занятия? Поддерживался ли интерес учащихся на протяжении всего </a:t>
            </a:r>
            <a:r>
              <a:rPr lang="ru-RU" sz="1500" dirty="0" smtClean="0"/>
              <a:t>занятия?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500" dirty="0" smtClean="0"/>
              <a:t>Как </a:t>
            </a:r>
            <a:r>
              <a:rPr lang="ru-RU" sz="1500" dirty="0"/>
              <a:t>в ходе занятия была организована опора на предыдущие знания, жизненный опыт детей, насколько актуальны для детей полученные </a:t>
            </a:r>
            <a:r>
              <a:rPr lang="ru-RU" sz="1500" dirty="0" smtClean="0"/>
              <a:t>знания?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500" dirty="0" smtClean="0"/>
              <a:t>Был </a:t>
            </a:r>
            <a:r>
              <a:rPr lang="ru-RU" sz="1500" dirty="0"/>
              <a:t>ли четким и ясным инструктаж детей перед выполнением заданий? Продумана ли </a:t>
            </a:r>
            <a:r>
              <a:rPr lang="ru-RU" sz="1500" dirty="0" smtClean="0"/>
              <a:t>проверка?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500" dirty="0" smtClean="0"/>
              <a:t>Как </a:t>
            </a:r>
            <a:r>
              <a:rPr lang="ru-RU" sz="1500" dirty="0"/>
              <a:t>контролировалась работа детей? Весь ли труд учащихся оценен? Насколько быстро и эффективно это делал </a:t>
            </a:r>
            <a:r>
              <a:rPr lang="ru-RU" sz="1500" dirty="0" smtClean="0"/>
              <a:t>педагог?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500" dirty="0" smtClean="0"/>
              <a:t>Какова </a:t>
            </a:r>
            <a:r>
              <a:rPr lang="ru-RU" sz="1500" dirty="0"/>
              <a:t>психологическая атмосфера </a:t>
            </a:r>
            <a:r>
              <a:rPr lang="ru-RU" sz="1500" dirty="0" smtClean="0"/>
              <a:t>занятия?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500" dirty="0" smtClean="0"/>
              <a:t>Как </a:t>
            </a:r>
            <a:r>
              <a:rPr lang="ru-RU" sz="1500" dirty="0"/>
              <a:t>удалось  использовать непредвиденные ситуации для повышения эффективности </a:t>
            </a:r>
            <a:r>
              <a:rPr lang="ru-RU" sz="1500" dirty="0" smtClean="0"/>
              <a:t>обучения?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ru-RU" sz="1500" dirty="0" smtClean="0"/>
              <a:t>Изменилось </a:t>
            </a:r>
            <a:r>
              <a:rPr lang="ru-RU" sz="1500" dirty="0"/>
              <a:t>ли настроение учащихся после занятия? Что можно поставить себе в «плюсы», а что в «минусы</a:t>
            </a:r>
            <a:r>
              <a:rPr lang="ru-RU" sz="1500" dirty="0" smtClean="0"/>
              <a:t>»? Были </a:t>
            </a:r>
            <a:r>
              <a:rPr lang="ru-RU" sz="1500" dirty="0"/>
              <a:t>ли Вы убедительны</a:t>
            </a:r>
            <a:r>
              <a:rPr lang="ru-RU" sz="1500" dirty="0" smtClean="0"/>
              <a:t>?</a:t>
            </a:r>
            <a:endParaRPr lang="ru-RU" sz="1500" dirty="0"/>
          </a:p>
        </p:txBody>
      </p:sp>
      <p:pic>
        <p:nvPicPr>
          <p:cNvPr id="4" name="Рисунок 3" descr="C:\Users\user\Desktop\фото з3\р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92896"/>
            <a:ext cx="3744416" cy="252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1853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096" y="548680"/>
            <a:ext cx="3267844" cy="758984"/>
          </a:xfrm>
        </p:spPr>
        <p:txBody>
          <a:bodyPr/>
          <a:lstStyle/>
          <a:p>
            <a:pPr algn="ctr"/>
            <a:r>
              <a:rPr lang="ru-RU" sz="3200" b="1" dirty="0" smtClean="0"/>
              <a:t>В ЗАКЛЮЧЕНИЕ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040" y="1594629"/>
            <a:ext cx="3931876" cy="3024336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dirty="0" smtClean="0"/>
              <a:t>   Педагог </a:t>
            </a:r>
            <a:r>
              <a:rPr lang="ru-RU" sz="2400" dirty="0"/>
              <a:t>высказывает свои предложения </a:t>
            </a:r>
            <a:r>
              <a:rPr lang="ru-RU" sz="2400" dirty="0" smtClean="0"/>
              <a:t>по улучшению </a:t>
            </a:r>
            <a:r>
              <a:rPr lang="ru-RU" sz="2400" dirty="0"/>
              <a:t>качества своей работы на занятии, делает общие выводы и намечает меры по совершенствованию своего мастерства.</a:t>
            </a:r>
          </a:p>
          <a:p>
            <a:endParaRPr lang="ru-RU" sz="1800" dirty="0"/>
          </a:p>
        </p:txBody>
      </p:sp>
      <p:pic>
        <p:nvPicPr>
          <p:cNvPr id="4" name="Рисунок 3" descr="C:\Users\user\Desktop\фото з3\р1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36712"/>
            <a:ext cx="4752528" cy="38164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0614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864096"/>
          </a:xfrm>
        </p:spPr>
        <p:txBody>
          <a:bodyPr/>
          <a:lstStyle/>
          <a:p>
            <a:pPr algn="ctr"/>
            <a:r>
              <a:rPr lang="ru-RU" b="1" dirty="0" smtClean="0"/>
              <a:t>ПРИМЕРНАЯ ПАМЯТКА САМОАНАЛИЗА ЗАНЯТИЯ  ПЕДАГОГОМ ДОПОЛНИТЕЛЬНОГО ОБРАЗОВАНИЯ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640960" cy="3960440"/>
          </a:xfrm>
        </p:spPr>
        <p:txBody>
          <a:bodyPr>
            <a:noAutofit/>
          </a:bodyPr>
          <a:lstStyle/>
          <a:p>
            <a:pPr>
              <a:buAutoNum type="arabicPeriod"/>
            </a:pPr>
            <a:r>
              <a:rPr lang="ru-RU" sz="1300" dirty="0" smtClean="0"/>
              <a:t>Какие </a:t>
            </a:r>
            <a:r>
              <a:rPr lang="ru-RU" sz="1300" dirty="0"/>
              <a:t>особенности обучающихся были учтены при планировании данного </a:t>
            </a:r>
            <a:r>
              <a:rPr lang="ru-RU" sz="1300" dirty="0" smtClean="0"/>
              <a:t>занятия?</a:t>
            </a:r>
          </a:p>
          <a:p>
            <a:pPr algn="just">
              <a:buAutoNum type="arabicPeriod"/>
            </a:pPr>
            <a:r>
              <a:rPr lang="ru-RU" sz="1300" dirty="0" smtClean="0"/>
              <a:t>Каково </a:t>
            </a:r>
            <a:r>
              <a:rPr lang="ru-RU" sz="1300" dirty="0"/>
              <a:t>место данного занятия в теме, разделе, курсе? Как он связан с предыдущими занятиями, на что в них опирается? Как это занятие работает на последующие занятия, темы, разделы? В чем специфика этого </a:t>
            </a:r>
            <a:r>
              <a:rPr lang="ru-RU" sz="1300" dirty="0" smtClean="0"/>
              <a:t>занятия?</a:t>
            </a:r>
          </a:p>
          <a:p>
            <a:pPr>
              <a:buAutoNum type="arabicPeriod"/>
            </a:pPr>
            <a:r>
              <a:rPr lang="ru-RU" sz="1300" dirty="0" smtClean="0"/>
              <a:t>Какие </a:t>
            </a:r>
            <a:r>
              <a:rPr lang="ru-RU" sz="1300" dirty="0"/>
              <a:t>задачи решались на занятии:</a:t>
            </a:r>
            <a:br>
              <a:rPr lang="ru-RU" sz="1300" dirty="0"/>
            </a:br>
            <a:r>
              <a:rPr lang="ru-RU" sz="1300" dirty="0"/>
              <a:t>а) образовательные,</a:t>
            </a:r>
            <a:br>
              <a:rPr lang="ru-RU" sz="1300" dirty="0"/>
            </a:br>
            <a:r>
              <a:rPr lang="ru-RU" sz="1300" dirty="0"/>
              <a:t>б) воспитательные,</a:t>
            </a:r>
            <a:br>
              <a:rPr lang="ru-RU" sz="1300" dirty="0"/>
            </a:br>
            <a:r>
              <a:rPr lang="ru-RU" sz="1300" dirty="0"/>
              <a:t>в) задачи </a:t>
            </a:r>
            <a:r>
              <a:rPr lang="ru-RU" sz="1300" dirty="0" smtClean="0"/>
              <a:t>развития?</a:t>
            </a:r>
          </a:p>
          <a:p>
            <a:pPr algn="just">
              <a:buAutoNum type="arabicPeriod"/>
            </a:pPr>
            <a:r>
              <a:rPr lang="ru-RU" sz="1300" dirty="0" smtClean="0"/>
              <a:t>Была </a:t>
            </a:r>
            <a:r>
              <a:rPr lang="ru-RU" sz="1300" dirty="0"/>
              <a:t>ли обеспечена их комплексность? Взаимосвязь? Какие задачи были главными, стержневыми? Как учтены в задачах особенности </a:t>
            </a:r>
            <a:r>
              <a:rPr lang="ru-RU" sz="1300" dirty="0" smtClean="0"/>
              <a:t>группы?</a:t>
            </a:r>
          </a:p>
          <a:p>
            <a:pPr algn="just">
              <a:buAutoNum type="arabicPeriod"/>
            </a:pPr>
            <a:r>
              <a:rPr lang="ru-RU" sz="1300" dirty="0" smtClean="0"/>
              <a:t>Почему </a:t>
            </a:r>
            <a:r>
              <a:rPr lang="ru-RU" sz="1300" dirty="0"/>
              <a:t>выбранная структура занятия была рациональна для решения этих задач? Рационально ли выделено место в занятии для опроса, изучения нового материала, закрепления </a:t>
            </a:r>
            <a:r>
              <a:rPr lang="ru-RU" sz="1300" dirty="0" smtClean="0"/>
              <a:t>и т.п</a:t>
            </a:r>
            <a:r>
              <a:rPr lang="ru-RU" sz="1300" dirty="0"/>
              <a:t>.? Рационально ли было распределено время, отведенное на все этапы занятия? Логичны ли «связки» между этапами </a:t>
            </a:r>
            <a:r>
              <a:rPr lang="ru-RU" sz="1300" dirty="0" smtClean="0"/>
              <a:t>занятия?</a:t>
            </a:r>
          </a:p>
          <a:p>
            <a:pPr algn="just">
              <a:buAutoNum type="arabicPeriod"/>
            </a:pPr>
            <a:r>
              <a:rPr lang="ru-RU" sz="1300" dirty="0" smtClean="0"/>
              <a:t>На </a:t>
            </a:r>
            <a:r>
              <a:rPr lang="ru-RU" sz="1300" dirty="0"/>
              <a:t>каком содержании (на каких понятиях, идеях, положениях, фактах) делался главный акцент на занятии и почему? Выбрано ли главное, </a:t>
            </a:r>
            <a:r>
              <a:rPr lang="ru-RU" sz="1300" dirty="0" smtClean="0"/>
              <a:t>существенное?</a:t>
            </a:r>
          </a:p>
          <a:p>
            <a:pPr algn="just">
              <a:buAutoNum type="arabicPeriod"/>
            </a:pPr>
            <a:r>
              <a:rPr lang="ru-RU" sz="1300" dirty="0" smtClean="0"/>
              <a:t>Какое </a:t>
            </a:r>
            <a:r>
              <a:rPr lang="ru-RU" sz="1300" dirty="0"/>
              <a:t>сочетание методов обучения избрано для раскрытия нового материала? Дать обоснование выбора методов обучения</a:t>
            </a:r>
            <a:r>
              <a:rPr lang="ru-RU" sz="13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966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756</TotalTime>
  <Words>813</Words>
  <Application>Microsoft Office PowerPoint</Application>
  <PresentationFormat>Экран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Углы</vt:lpstr>
      <vt:lpstr>САМОАНАЛИЗ ЗАНЯТИЯ</vt:lpstr>
      <vt:lpstr>самоанализ</vt:lpstr>
      <vt:lpstr>ЗАНЯТИЕ</vt:lpstr>
      <vt:lpstr>Основные требования к современному занятию:</vt:lpstr>
      <vt:lpstr>САМОАНАЛИЗ В СИСТЕМЕ ДОПОЛНИТЕЛЬНОГО ОБРАЗОВАНИЯ</vt:lpstr>
      <vt:lpstr>Самоанализ учебного занятия включает:</vt:lpstr>
      <vt:lpstr>ПЕДАГОГУ НЕОБХОДИМО ОТВЕТИТЬ НА ВОПРОСЫ:</vt:lpstr>
      <vt:lpstr>В ЗАКЛЮЧЕНИЕ</vt:lpstr>
      <vt:lpstr>ПРИМЕРНАЯ ПАМЯТКА САМОАНАЛИЗА ЗАНЯТИЯ  ПЕДАГОГОМ ДОПОЛНИТЕЛЬНОГО ОБРАЗОВАНИЯ</vt:lpstr>
      <vt:lpstr>ПРИМЕРНАЯ ПАМЯТКА САМОАНАЛИЗА ЗАНЯТИЯ  ПЕДАГОГОМ ДОПОЛНИТЕЛЬНОГО ОБРАЗОВАНИЯ</vt:lpstr>
      <vt:lpstr>ВЫВОД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САМОАНАЛИЗ ЗАНЯТИЯ</dc:title>
  <dc:creator>user</dc:creator>
  <cp:lastModifiedBy>Дворец Творчества</cp:lastModifiedBy>
  <cp:revision>63</cp:revision>
  <dcterms:created xsi:type="dcterms:W3CDTF">2018-02-01T12:28:12Z</dcterms:created>
  <dcterms:modified xsi:type="dcterms:W3CDTF">2018-02-09T07:33:43Z</dcterms:modified>
</cp:coreProperties>
</file>