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2" r:id="rId3"/>
    <p:sldId id="269" r:id="rId4"/>
    <p:sldId id="258" r:id="rId5"/>
    <p:sldId id="285" r:id="rId6"/>
    <p:sldId id="259" r:id="rId7"/>
    <p:sldId id="265" r:id="rId8"/>
    <p:sldId id="276" r:id="rId9"/>
    <p:sldId id="268" r:id="rId10"/>
    <p:sldId id="264" r:id="rId11"/>
    <p:sldId id="281" r:id="rId12"/>
    <p:sldId id="282" r:id="rId13"/>
    <p:sldId id="283" r:id="rId14"/>
    <p:sldId id="275" r:id="rId15"/>
    <p:sldId id="277" r:id="rId16"/>
    <p:sldId id="278" r:id="rId17"/>
    <p:sldId id="279" r:id="rId18"/>
    <p:sldId id="280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65" d="100"/>
          <a:sy n="65" d="100"/>
        </p:scale>
        <p:origin x="-970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0A2F-3502-4DA1-9284-10AA3D36B3BA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DBE8-DD04-4C5C-8D5B-567164244C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12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8DBE8-DD04-4C5C-8D5B-567164244C7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4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040560" cy="275116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«Личностно-ориентированные педагогические технологии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»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356992"/>
            <a:ext cx="4248472" cy="792088"/>
          </a:xfrm>
        </p:spPr>
        <p:txBody>
          <a:bodyPr>
            <a:normAutofit fontScale="70000" lnSpcReduction="20000"/>
          </a:bodyPr>
          <a:lstStyle/>
          <a:p>
            <a:r>
              <a:rPr lang="ru-RU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Занятие № 3</a:t>
            </a:r>
          </a:p>
          <a:p>
            <a:r>
              <a:rPr lang="ru-RU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Школа молодого педагога </a:t>
            </a:r>
          </a:p>
          <a:p>
            <a:r>
              <a:rPr lang="ru-RU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ОГБУ </a:t>
            </a:r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ДО «Дворец творчества детей и молодёжи»                            </a:t>
            </a:r>
            <a:endParaRPr lang="ru-RU" sz="17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ru-RU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17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17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Ульяновск</a:t>
            </a:r>
            <a:endParaRPr lang="ru-RU" sz="17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C:\Users\user\Desktop\занятие 3     2 г.о\л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8" t="1861" r="2589" b="1836"/>
          <a:stretch/>
        </p:blipFill>
        <p:spPr bwMode="auto">
          <a:xfrm>
            <a:off x="5436096" y="548680"/>
            <a:ext cx="3184938" cy="2512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занятие 3     2 г.о\л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0" y="4221088"/>
            <a:ext cx="3030542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53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22268" y="620688"/>
            <a:ext cx="4896544" cy="211115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ПУТИ  РЕАЛИЗАЦИИ  </a:t>
            </a:r>
            <a:b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ЛИЧНОСТНО-ОРИЕНТИРОВАННОГО</a:t>
            </a:r>
            <a:b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ОБУЧЕНИЯ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963" y="836712"/>
            <a:ext cx="38164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Одним из продуктивных путей реализации личностно-ориентированного обучения является обучение с использованием групповых форм, построенных по принципу сотрудничества и взаимной поддержки.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Результатом такого обучения является снятие уровня тревожности и напряженности.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Обучение необходимо строить, используя все сенсорные системы восприятия: «вижу» - «слышу» - «чувствую».</a:t>
            </a:r>
            <a:endParaRPr lang="ru-RU" sz="2000" dirty="0"/>
          </a:p>
        </p:txBody>
      </p:sp>
      <p:pic>
        <p:nvPicPr>
          <p:cNvPr id="6" name="Рисунок 5" descr="C:\Users\user\Desktop\занятие 3     2 г.о\л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58152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3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80928"/>
            <a:ext cx="8712968" cy="38884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effectLst/>
              </a:rPr>
              <a:t>В соответствии с данной технологией для каждого обучающегося составляется индивидуальная образовательная программа, которая в отличие от учебной носит индивидуальный характер, основывается на характеристиках, присущих данному ребёнку, гибко приспосабливается к его возможностям и динамике развития. </a:t>
            </a:r>
            <a:endParaRPr lang="ru-RU" dirty="0" smtClean="0"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технологии личностно-ориентированного обучения центр всей образовательной системы – индивидуальность детской личности, следовательно, методическую основу этой технологии составляют дифференциация и индивидуализация обучения.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2088232"/>
          </a:xfrm>
        </p:spPr>
        <p:txBody>
          <a:bodyPr/>
          <a:lstStyle/>
          <a:p>
            <a:pPr algn="ctr"/>
            <a:r>
              <a:rPr lang="ru-RU" dirty="0" smtClean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Дифференциация и индивидуализация обучения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0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</p:spPr>
        <p:txBody>
          <a:bodyPr>
            <a:normAutofit fontScale="85000" lnSpcReduction="10000"/>
          </a:bodyPr>
          <a:lstStyle/>
          <a:p>
            <a:pPr marL="18288" indent="0" algn="just">
              <a:buNone/>
            </a:pPr>
            <a:r>
              <a:rPr lang="ru-RU" dirty="0" smtClean="0">
                <a:effectLst/>
              </a:rPr>
              <a:t>     Как </a:t>
            </a:r>
            <a:r>
              <a:rPr lang="ru-RU" dirty="0">
                <a:effectLst/>
              </a:rPr>
              <a:t>считают Л.Н. Буйлова и Н.В. Кленова, </a:t>
            </a:r>
            <a:r>
              <a:rPr lang="ru-RU" u="sng" dirty="0">
                <a:effectLst/>
              </a:rPr>
              <a:t>дифференциация</a:t>
            </a:r>
            <a:r>
              <a:rPr lang="ru-RU" dirty="0">
                <a:effectLst/>
              </a:rPr>
              <a:t> может осуществляться по разным основаниям, но наиболее часто применяются две основные формы: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dirty="0" smtClean="0">
                <a:effectLst/>
              </a:rPr>
              <a:t> </a:t>
            </a:r>
            <a:r>
              <a:rPr lang="ru-RU" b="1" i="1" dirty="0">
                <a:effectLst/>
              </a:rPr>
              <a:t>Внутренняя дифференциация</a:t>
            </a:r>
            <a:r>
              <a:rPr lang="ru-RU" dirty="0">
                <a:effectLst/>
              </a:rPr>
              <a:t>, основанная на различии индивидуальных уровней освоения учебного материала (темп, способности и другие); она может осуществляться в традиционной форме </a:t>
            </a:r>
            <a:r>
              <a:rPr lang="ru-RU" dirty="0" smtClean="0">
                <a:effectLst/>
              </a:rPr>
              <a:t>учёта </a:t>
            </a:r>
            <a:r>
              <a:rPr lang="ru-RU" dirty="0">
                <a:effectLst/>
              </a:rPr>
              <a:t>индивидуальных особенностей или в форме системы уровневой дифференциации обучения на основе обязательных результатов.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i="1" dirty="0" smtClean="0">
                <a:effectLst/>
              </a:rPr>
              <a:t>Внешняя </a:t>
            </a:r>
            <a:r>
              <a:rPr lang="ru-RU" b="1" i="1" dirty="0">
                <a:effectLst/>
              </a:rPr>
              <a:t>дифференциация</a:t>
            </a:r>
            <a:r>
              <a:rPr lang="ru-RU" dirty="0">
                <a:effectLst/>
              </a:rPr>
              <a:t>, то есть создание на основе определенных качеств (интересов, склонностей и т.д.) относительно стабильных групп детей. </a:t>
            </a:r>
            <a:endParaRPr lang="ru-RU" dirty="0" smtClean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effectLst/>
              </a:rPr>
              <a:t>Что </a:t>
            </a:r>
            <a:r>
              <a:rPr lang="ru-RU" dirty="0">
                <a:effectLst/>
              </a:rPr>
              <a:t>касается </a:t>
            </a:r>
            <a:r>
              <a:rPr lang="ru-RU" b="1" i="1" dirty="0">
                <a:effectLst/>
              </a:rPr>
              <a:t>внешней дифференциации</a:t>
            </a:r>
            <a:r>
              <a:rPr lang="ru-RU" dirty="0">
                <a:effectLst/>
              </a:rPr>
              <a:t>, то она в учреждениях дополнительного образования происходит естественным путем при выборе </a:t>
            </a:r>
            <a:r>
              <a:rPr lang="ru-RU" dirty="0" smtClean="0">
                <a:effectLst/>
              </a:rPr>
              <a:t>ребёнком </a:t>
            </a:r>
            <a:r>
              <a:rPr lang="ru-RU" dirty="0">
                <a:effectLst/>
              </a:rPr>
              <a:t>того направления деятельности, которым он бы хотел </a:t>
            </a:r>
            <a:r>
              <a:rPr lang="ru-RU" dirty="0" smtClean="0">
                <a:effectLst/>
              </a:rPr>
              <a:t>заниматься.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b="1" i="1" dirty="0" smtClean="0">
                <a:effectLst/>
              </a:rPr>
              <a:t>Внутренняя </a:t>
            </a:r>
            <a:r>
              <a:rPr lang="ru-RU" b="1" i="1" dirty="0">
                <a:effectLst/>
              </a:rPr>
              <a:t>дифференциация</a:t>
            </a:r>
            <a:r>
              <a:rPr lang="ru-RU" dirty="0">
                <a:effectLst/>
              </a:rPr>
              <a:t> позволяет педагогу дополнительного образования корректировать программы и отводить для детей определенной группы столько времени, сколько им необходимо для полного и прочного усвоения этой части программы. </a:t>
            </a:r>
            <a:r>
              <a:rPr lang="ru-RU" dirty="0" smtClean="0">
                <a:effectLst/>
              </a:rPr>
              <a:t>Причём </a:t>
            </a:r>
            <a:r>
              <a:rPr lang="ru-RU" dirty="0">
                <a:effectLst/>
              </a:rPr>
              <a:t>педагог имеет возможность как замедлять, так и ускорять процесс освоения программы в зависимости от той категории детей, с которой он работает.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43800" cy="7977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ДИФФЕРЕНЦИАЦИЯ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8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u="sng" dirty="0">
                <a:effectLst/>
              </a:rPr>
              <a:t>Индивидуализация </a:t>
            </a:r>
            <a:r>
              <a:rPr lang="ru-RU" dirty="0">
                <a:effectLst/>
              </a:rPr>
              <a:t>означает максимальное раскрытие возможностей каждого </a:t>
            </a:r>
            <a:r>
              <a:rPr lang="ru-RU" dirty="0" smtClean="0">
                <a:effectLst/>
              </a:rPr>
              <a:t>ребёнка </a:t>
            </a:r>
            <a:r>
              <a:rPr lang="ru-RU" dirty="0">
                <a:effectLst/>
              </a:rPr>
              <a:t>и создание условий для его персонифицированного развития. Объективным фактором, способствующим индивидуализации обучения и воспитания в дополнительном образовании, является относительно небольшое количество детей, с которыми педагог работает </a:t>
            </a:r>
            <a:r>
              <a:rPr lang="ru-RU" dirty="0" smtClean="0">
                <a:effectLst/>
              </a:rPr>
              <a:t>одновременно.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effectLst/>
              </a:rPr>
              <a:t>Таким </a:t>
            </a:r>
            <a:r>
              <a:rPr lang="ru-RU" dirty="0">
                <a:effectLst/>
              </a:rPr>
              <a:t>образом, можно говорить о том, что в системе дополнительного образования детей существуют объективные предпосылки для использования личностно-ориентированных технологий, более того, сама суть педагогического процесса в этом направлении изначально ориентирована на личность, так как основывается на принципах гуманизма, добровольности, дифференциации и индивидуализации обучения. </a:t>
            </a:r>
            <a:endParaRPr lang="ru-RU" dirty="0" smtClean="0">
              <a:effectLst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effectLst/>
              </a:rPr>
              <a:t>На </a:t>
            </a:r>
            <a:r>
              <a:rPr lang="ru-RU" dirty="0">
                <a:effectLst/>
              </a:rPr>
              <a:t>практике реализация личностно-ориентированных технологий в дополнительном образовании заключается в создании особой воспитательно-образовательной среды, ориентированной не только на получение </a:t>
            </a:r>
            <a:r>
              <a:rPr lang="ru-RU" dirty="0" smtClean="0">
                <a:effectLst/>
              </a:rPr>
              <a:t>ребёнком </a:t>
            </a:r>
            <a:r>
              <a:rPr lang="ru-RU" dirty="0">
                <a:effectLst/>
              </a:rPr>
              <a:t>определенных знаний и умений, но и осуществляющей педагогическую поддержку, позволяющую приобретать социальный опыт, коммуникативные навыки, удовлетворять индивидуальные познавательные потребности, а главное – саморазвиваться и самореализовываться.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3232" cy="9144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ИНДИВИДУАЛИЗАЦИЯ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0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692696"/>
            <a:ext cx="4104456" cy="5256584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2400" dirty="0" smtClean="0"/>
              <a:t>     Среди </a:t>
            </a:r>
            <a:r>
              <a:rPr lang="ru-RU" sz="2400" dirty="0"/>
              <a:t>педагогических технологий </a:t>
            </a:r>
            <a:r>
              <a:rPr lang="ru-RU" sz="2400" dirty="0" smtClean="0"/>
              <a:t>личностно-ориентированного обучения </a:t>
            </a:r>
            <a:r>
              <a:rPr lang="ru-RU" sz="2400" dirty="0"/>
              <a:t>наиболее широкое распространение в сфере </a:t>
            </a:r>
            <a:r>
              <a:rPr lang="ru-RU" sz="2400" dirty="0" smtClean="0"/>
              <a:t>дополнительного образования </a:t>
            </a:r>
            <a:r>
              <a:rPr lang="ru-RU" sz="2400" dirty="0"/>
              <a:t>детей получили </a:t>
            </a:r>
            <a:r>
              <a:rPr lang="ru-RU" sz="2400" dirty="0" smtClean="0"/>
              <a:t>технологии: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проектного обучения;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обучения в сотрудничестве;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технология </a:t>
            </a:r>
            <a:r>
              <a:rPr lang="ru-RU" sz="2400" dirty="0"/>
              <a:t>портфолио.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374" y="548680"/>
            <a:ext cx="4516740" cy="223224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ТЕХНОЛОГИИ ЛИЧНОСТНО-ОРИЕНТИРОВАННОГО ОБУЧЕНИЯ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C:\Users\user\Desktop\занятие 3     2 г.о\ф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10961" r="5623" b="23077"/>
          <a:stretch/>
        </p:blipFill>
        <p:spPr bwMode="auto">
          <a:xfrm>
            <a:off x="179694" y="3140968"/>
            <a:ext cx="4503420" cy="2613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189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4"/>
            <a:ext cx="4464496" cy="5184576"/>
          </a:xfrm>
        </p:spPr>
        <p:txBody>
          <a:bodyPr>
            <a:normAutofit fontScale="92500"/>
          </a:bodyPr>
          <a:lstStyle/>
          <a:p>
            <a:pPr marL="18288" indent="0" algn="just">
              <a:buNone/>
            </a:pPr>
            <a:r>
              <a:rPr lang="ru-RU" dirty="0" smtClean="0"/>
              <a:t>     </a:t>
            </a:r>
            <a:r>
              <a:rPr lang="ru-RU" dirty="0" smtClean="0"/>
              <a:t>Учёные </a:t>
            </a:r>
            <a:r>
              <a:rPr lang="ru-RU" dirty="0"/>
              <a:t>С.И. Краснов, Р.Г. Каменский выделяют три типа проектов: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исследовательские </a:t>
            </a:r>
            <a:r>
              <a:rPr lang="ru-RU" dirty="0"/>
              <a:t>- преобразуют пространство духовной </a:t>
            </a:r>
            <a:r>
              <a:rPr lang="ru-RU" dirty="0" smtClean="0"/>
              <a:t>культуры;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социальные </a:t>
            </a:r>
            <a:r>
              <a:rPr lang="ru-RU" dirty="0"/>
              <a:t>– преобразуют материальный мир и отношения </a:t>
            </a:r>
            <a:r>
              <a:rPr lang="ru-RU" dirty="0" smtClean="0"/>
              <a:t>между людьми;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образовательные </a:t>
            </a:r>
            <a:r>
              <a:rPr lang="ru-RU" dirty="0"/>
              <a:t>- преобразуют сознание отдельного </a:t>
            </a:r>
            <a:r>
              <a:rPr lang="ru-RU" dirty="0" smtClean="0"/>
              <a:t>человека.</a:t>
            </a:r>
          </a:p>
          <a:p>
            <a:pPr marL="18288" indent="0" algn="just">
              <a:buNone/>
            </a:pPr>
            <a:r>
              <a:rPr lang="ru-RU" dirty="0" smtClean="0"/>
              <a:t>      Все </a:t>
            </a:r>
            <a:r>
              <a:rPr lang="ru-RU" dirty="0"/>
              <a:t>три типа проектов успешно реализуются </a:t>
            </a:r>
            <a:r>
              <a:rPr lang="ru-RU" dirty="0" smtClean="0"/>
              <a:t>в </a:t>
            </a:r>
            <a:r>
              <a:rPr lang="ru-RU" dirty="0"/>
              <a:t>образовательном </a:t>
            </a:r>
            <a:r>
              <a:rPr lang="ru-RU" dirty="0" smtClean="0"/>
              <a:t>процессе </a:t>
            </a:r>
            <a:r>
              <a:rPr lang="ru-RU" dirty="0"/>
              <a:t>образовательных организаций дополнительного образования </a:t>
            </a:r>
            <a:r>
              <a:rPr lang="ru-RU" dirty="0" smtClean="0"/>
              <a:t>детей.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22803" y="692696"/>
            <a:ext cx="3803646" cy="122413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ПРОЕКТНОЕ ОБУЧЕНИЕ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C:\Users\user\Desktop\занятие 3     2 г.о\ф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" r="10000" b="3656"/>
          <a:stretch/>
        </p:blipFill>
        <p:spPr bwMode="auto">
          <a:xfrm>
            <a:off x="5076056" y="2564904"/>
            <a:ext cx="3837072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457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68052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Обучение </a:t>
            </a:r>
            <a:r>
              <a:rPr lang="ru-RU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сотрудничестве </a:t>
            </a:r>
            <a:r>
              <a:rPr lang="ru-RU" dirty="0"/>
              <a:t>(или обучение в малых </a:t>
            </a:r>
            <a:r>
              <a:rPr lang="ru-RU" dirty="0" smtClean="0"/>
              <a:t>группах, обучение в </a:t>
            </a:r>
            <a:r>
              <a:rPr lang="ru-RU" dirty="0"/>
              <a:t>команде) - это одна из наиболее эффективных технологий </a:t>
            </a:r>
            <a:r>
              <a:rPr lang="ru-RU" dirty="0" smtClean="0"/>
              <a:t>личностно-ориентированного </a:t>
            </a:r>
            <a:r>
              <a:rPr lang="ru-RU" dirty="0"/>
              <a:t>образования, так как при обучении на </a:t>
            </a:r>
            <a:r>
              <a:rPr lang="ru-RU" dirty="0" smtClean="0"/>
              <a:t>её </a:t>
            </a:r>
            <a:r>
              <a:rPr lang="ru-RU" dirty="0"/>
              <a:t>основе </a:t>
            </a:r>
            <a:r>
              <a:rPr lang="ru-RU" dirty="0" smtClean="0"/>
              <a:t>создаются условия </a:t>
            </a:r>
            <a:r>
              <a:rPr lang="ru-RU" dirty="0"/>
              <a:t>для взаимопомощи и индивидуальной поддержки, </a:t>
            </a:r>
            <a:r>
              <a:rPr lang="ru-RU" dirty="0" smtClean="0"/>
              <a:t>для осуществления образовательной деятельности </a:t>
            </a:r>
            <a:r>
              <a:rPr lang="ru-RU" dirty="0"/>
              <a:t>каждым </a:t>
            </a:r>
            <a:r>
              <a:rPr lang="ru-RU" dirty="0" smtClean="0"/>
              <a:t>обучающимся на уровне, соответствующим </a:t>
            </a:r>
            <a:r>
              <a:rPr lang="ru-RU" dirty="0"/>
              <a:t>его индивидуальным </a:t>
            </a:r>
            <a:r>
              <a:rPr lang="ru-RU" dirty="0" smtClean="0"/>
              <a:t>особенностям, опыту, интересам.</a:t>
            </a:r>
            <a:endParaRPr lang="ru-RU" dirty="0"/>
          </a:p>
          <a:p>
            <a:pPr marL="18288" indent="0" algn="just">
              <a:buNone/>
            </a:pPr>
            <a:r>
              <a:rPr lang="ru-RU" dirty="0" smtClean="0"/>
              <a:t>     Групповой </a:t>
            </a:r>
            <a:r>
              <a:rPr lang="ru-RU" dirty="0"/>
              <a:t>диалог порождает потребность в выдвижении </a:t>
            </a:r>
            <a:r>
              <a:rPr lang="ru-RU" dirty="0" smtClean="0"/>
              <a:t>собственных суждений</a:t>
            </a:r>
            <a:r>
              <a:rPr lang="ru-RU" dirty="0"/>
              <a:t>, актуализации имеющихся знаний и опыта </a:t>
            </a:r>
            <a:r>
              <a:rPr lang="ru-RU" dirty="0" smtClean="0"/>
              <a:t>обучающихся, способствует </a:t>
            </a:r>
            <a:r>
              <a:rPr lang="ru-RU" dirty="0"/>
              <a:t>формированию навыков конструктивного </a:t>
            </a:r>
            <a:r>
              <a:rPr lang="ru-RU" dirty="0" smtClean="0"/>
              <a:t>взаимодействия, культуры </a:t>
            </a:r>
            <a:r>
              <a:rPr lang="ru-RU" dirty="0"/>
              <a:t>общения, согласование и принятие ответственных решений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832648" cy="136815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ОБУЧЕНИЕ </a:t>
            </a:r>
            <a:b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 СОТРУДНИЧЕСТВЕ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C:\Users\user\Desktop\занятие 3     2 г.о\л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60240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47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496944" cy="4608512"/>
          </a:xfrm>
        </p:spPr>
        <p:txBody>
          <a:bodyPr>
            <a:normAutofit fontScale="92500" lnSpcReduction="10000"/>
          </a:bodyPr>
          <a:lstStyle/>
          <a:p>
            <a:pPr marL="18288" indent="0" algn="just">
              <a:buNone/>
            </a:pPr>
            <a:r>
              <a:rPr lang="ru-RU" dirty="0" smtClean="0"/>
              <a:t>     А.В</a:t>
            </a:r>
            <a:r>
              <a:rPr lang="ru-RU" dirty="0"/>
              <a:t>. Хуторской считает, что </a:t>
            </a:r>
            <a:r>
              <a:rPr lang="ru-RU" dirty="0" smtClean="0"/>
              <a:t>портфолио является альтернативой </a:t>
            </a:r>
            <a:r>
              <a:rPr lang="ru-RU" dirty="0"/>
              <a:t>«формализованному контролю образовательных </a:t>
            </a:r>
            <a:r>
              <a:rPr lang="ru-RU" dirty="0" smtClean="0"/>
              <a:t>результатов обучающихся».</a:t>
            </a:r>
            <a:endParaRPr lang="ru-RU" dirty="0"/>
          </a:p>
          <a:p>
            <a:pPr marL="18288" indent="0" algn="just">
              <a:buNone/>
            </a:pPr>
            <a:r>
              <a:rPr lang="ru-RU" dirty="0" smtClean="0"/>
              <a:t>     Существенное </a:t>
            </a:r>
            <a:r>
              <a:rPr lang="ru-RU" dirty="0"/>
              <a:t>значение </a:t>
            </a:r>
            <a:r>
              <a:rPr lang="ru-RU" i="1" dirty="0"/>
              <a:t>технология портфолио </a:t>
            </a:r>
            <a:r>
              <a:rPr lang="ru-RU" dirty="0"/>
              <a:t>придает </a:t>
            </a:r>
            <a:r>
              <a:rPr lang="ru-RU" dirty="0" smtClean="0"/>
              <a:t>планированию и </a:t>
            </a:r>
            <a:r>
              <a:rPr lang="ru-RU" dirty="0"/>
              <a:t>самооцениванию обучающимся своих образовательных результатов.</a:t>
            </a:r>
          </a:p>
          <a:p>
            <a:pPr marL="18288" indent="0" algn="just">
              <a:buNone/>
            </a:pPr>
            <a:r>
              <a:rPr lang="ru-RU" dirty="0" smtClean="0"/>
              <a:t>     Портфолио </a:t>
            </a:r>
            <a:r>
              <a:rPr lang="ru-RU" dirty="0"/>
              <a:t>достижений представляет собой коллекцию работ, </a:t>
            </a:r>
            <a:r>
              <a:rPr lang="ru-RU" dirty="0" smtClean="0"/>
              <a:t>целью которых </a:t>
            </a:r>
            <a:r>
              <a:rPr lang="ru-RU" dirty="0"/>
              <a:t>является демонстрация образовательных </a:t>
            </a:r>
            <a:r>
              <a:rPr lang="ru-RU" dirty="0" smtClean="0"/>
              <a:t>достижений обучающегося</a:t>
            </a:r>
            <a:r>
              <a:rPr lang="ru-RU" dirty="0"/>
              <a:t>. </a:t>
            </a:r>
            <a:r>
              <a:rPr lang="ru-RU" dirty="0" smtClean="0"/>
              <a:t>Портфолио </a:t>
            </a:r>
            <a:r>
              <a:rPr lang="ru-RU" dirty="0"/>
              <a:t>может стать альтернативным </a:t>
            </a:r>
            <a:r>
              <a:rPr lang="ru-RU" dirty="0" smtClean="0"/>
              <a:t>по отношению </a:t>
            </a:r>
            <a:r>
              <a:rPr lang="ru-RU" dirty="0"/>
              <a:t>к традиционным формам и способом </a:t>
            </a:r>
            <a:r>
              <a:rPr lang="ru-RU" dirty="0" smtClean="0"/>
              <a:t>оценивания образовательного </a:t>
            </a:r>
            <a:r>
              <a:rPr lang="ru-RU" dirty="0"/>
              <a:t>результата. В этом случае портфолио помогает </a:t>
            </a:r>
            <a:r>
              <a:rPr lang="ru-RU" dirty="0" smtClean="0"/>
              <a:t>педагогу дополнительного </a:t>
            </a:r>
            <a:r>
              <a:rPr lang="ru-RU" dirty="0"/>
              <a:t>образования: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проследить </a:t>
            </a:r>
            <a:r>
              <a:rPr lang="ru-RU" dirty="0"/>
              <a:t>индивидуальный прогресс обучающегося, достигнутый им </a:t>
            </a:r>
            <a:r>
              <a:rPr lang="ru-RU" dirty="0" smtClean="0"/>
              <a:t>в процессе </a:t>
            </a:r>
            <a:r>
              <a:rPr lang="ru-RU" dirty="0"/>
              <a:t>получения </a:t>
            </a:r>
            <a:r>
              <a:rPr lang="ru-RU" dirty="0" smtClean="0"/>
              <a:t>образования;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оценить </a:t>
            </a:r>
            <a:r>
              <a:rPr lang="ru-RU" dirty="0"/>
              <a:t>образовательные достижения с использованием других </a:t>
            </a:r>
            <a:r>
              <a:rPr lang="ru-RU" dirty="0" smtClean="0"/>
              <a:t>форм контроля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5904656" cy="119233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ТЕХНОЛОГИЯ </a:t>
            </a:r>
            <a:b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ПОРТФОЛИО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C:\Users\user\Desktop\занятие 3     2 г.о\л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0069" r="4551" b="6345"/>
          <a:stretch/>
        </p:blipFill>
        <p:spPr bwMode="auto">
          <a:xfrm>
            <a:off x="6444208" y="285092"/>
            <a:ext cx="2232025" cy="1623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421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620688"/>
            <a:ext cx="4680520" cy="5832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effectLst/>
              </a:rPr>
              <a:t>применять </a:t>
            </a:r>
            <a:r>
              <a:rPr lang="ru-RU" sz="2400" dirty="0">
                <a:effectLst/>
              </a:rPr>
              <a:t>методы и </a:t>
            </a:r>
            <a:r>
              <a:rPr lang="ru-RU" sz="2400" dirty="0" smtClean="0">
                <a:effectLst/>
              </a:rPr>
              <a:t>приёмы </a:t>
            </a:r>
            <a:r>
              <a:rPr lang="ru-RU" sz="2400" dirty="0">
                <a:effectLst/>
              </a:rPr>
              <a:t>обучения, используемые в данной </a:t>
            </a:r>
            <a:r>
              <a:rPr lang="ru-RU" sz="2400" dirty="0" smtClean="0">
                <a:effectLst/>
              </a:rPr>
              <a:t>технологии;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effectLst/>
              </a:rPr>
              <a:t>проводить </a:t>
            </a:r>
            <a:r>
              <a:rPr lang="ru-RU" sz="2400" dirty="0">
                <a:effectLst/>
              </a:rPr>
              <a:t>и анализировать 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занятия, построенные по новой технологии</a:t>
            </a:r>
            <a:r>
              <a:rPr lang="ru-RU" sz="2400" dirty="0" smtClean="0">
                <a:effectLst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научить детей новым методам </a:t>
            </a:r>
            <a:r>
              <a:rPr lang="ru-RU" sz="2400" dirty="0" smtClean="0">
                <a:effectLst/>
              </a:rPr>
              <a:t>работы;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effectLst/>
              </a:rPr>
              <a:t>оценивать </a:t>
            </a:r>
            <a:r>
              <a:rPr lang="ru-RU" sz="2400" dirty="0">
                <a:effectLst/>
              </a:rPr>
              <a:t>результаты внедрения новой технологии в практику, используя методы педагогической диагностики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860" y="764704"/>
            <a:ext cx="3910100" cy="244827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При </a:t>
            </a: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внедрении новой технологии в образовательный процесс </a:t>
            </a:r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педагог должен </a:t>
            </a: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уметь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: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C:\Users\user\Desktop\занятие 3     2 г.о\ф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744416" cy="2301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141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7242" y="476672"/>
            <a:ext cx="8352928" cy="3312368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</a:t>
            </a:r>
            <a:b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</a:t>
            </a:r>
            <a:b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ВНИМАНИЕ!</a:t>
            </a:r>
            <a:endParaRPr lang="ru-RU" sz="6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http://sch1213s.mskobr.ru/files/folder_1/7/hello_html_m3e59dab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2324100" cy="234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99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51216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ПЕДАГОГИЧЕСКИЕ ТЕХНОЛОГИИ, ИСПОЛЬЗУЕМЫЕ В ДОПОЛНИТЕЛЬНОМ ОБРАЗОВАНИИ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95036" y="2132856"/>
            <a:ext cx="45649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Здоровьесберегающие технологии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Игровые технологии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ИКТ-технологии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Личностно-ориентированные технологии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Технологии программированного обучения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Технологии проблемного обучения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Технология коллективной творческой деятельности</a:t>
            </a:r>
          </a:p>
        </p:txBody>
      </p:sp>
      <p:pic>
        <p:nvPicPr>
          <p:cNvPr id="7" name="Рисунок 6" descr="C:\Users\user\Desktop\занятие 3     2 г.о\л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5" r="8956" b="13454"/>
          <a:stretch/>
        </p:blipFill>
        <p:spPr bwMode="auto">
          <a:xfrm>
            <a:off x="5076056" y="2348879"/>
            <a:ext cx="3510161" cy="33472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63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57011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ДЛЯ ЛИЧНОСТНО-ОРИЕНТИРОВАННЫХ ТЕХНОЛОГИЙ ХАРАКТЕРНО: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437112"/>
            <a:ext cx="273630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Основной доминантой является выявление личностных особенностей каждого ребёнка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4437112"/>
            <a:ext cx="244827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образования включает субъектный опыт ребёнка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959634"/>
            <a:ext cx="2448272" cy="211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Изменение направленности педагогического «вектора» – не только от взрослого к ребёнку, но и от ребёнка к взрослому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6428" y="1959634"/>
            <a:ext cx="2581436" cy="2117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Смена педагогического воздействия на педагогическое взаимодействие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Двойная стрелка влево/вверх 11"/>
          <p:cNvSpPr/>
          <p:nvPr/>
        </p:nvSpPr>
        <p:spPr>
          <a:xfrm rot="2740476">
            <a:off x="3859728" y="2043528"/>
            <a:ext cx="1712578" cy="174960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войная стрелка влево/вверх 12"/>
          <p:cNvSpPr/>
          <p:nvPr/>
        </p:nvSpPr>
        <p:spPr>
          <a:xfrm rot="13590531">
            <a:off x="3890986" y="4634590"/>
            <a:ext cx="1829832" cy="183729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635896" y="3268802"/>
            <a:ext cx="2160240" cy="1947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Личностно-ориентированные технологии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0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гнутая вправо стрелка 15"/>
          <p:cNvSpPr/>
          <p:nvPr/>
        </p:nvSpPr>
        <p:spPr>
          <a:xfrm>
            <a:off x="6300192" y="3154451"/>
            <a:ext cx="2232248" cy="1498685"/>
          </a:xfrm>
          <a:prstGeom prst="curvedLeftArrow">
            <a:avLst>
              <a:gd name="adj1" fmla="val 25000"/>
              <a:gd name="adj2" fmla="val 4909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944690" y="3109905"/>
            <a:ext cx="2214057" cy="165576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05841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Переход от традиционной модели к личностно-ориентированной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800878"/>
            <a:ext cx="2304255" cy="1845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Переход от объяснения к пониманию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1799782"/>
            <a:ext cx="2304256" cy="1845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Переход от монолога к диалогу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1778749"/>
            <a:ext cx="2232248" cy="1866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Переход от контроля к развитию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flipH="1">
            <a:off x="4393043" y="3645023"/>
            <a:ext cx="789955" cy="1440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02789" y="5222457"/>
            <a:ext cx="583264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Помощь и поддержка по Ш. Амонашвили: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любить ребёнка;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очеловечить среду, в которой он живёт;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прожить в ребёнке своё детство.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4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2376264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2400" dirty="0" smtClean="0">
                <a:effectLst/>
              </a:rPr>
              <a:t>     </a:t>
            </a:r>
          </a:p>
          <a:p>
            <a:pPr marL="18288" indent="0" algn="just">
              <a:buNone/>
            </a:pP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 Это </a:t>
            </a:r>
            <a:r>
              <a:rPr lang="ru-RU" sz="2400" dirty="0">
                <a:effectLst/>
              </a:rPr>
              <a:t>обучение, в основе которого ставится личность обучаемого, </a:t>
            </a:r>
            <a:r>
              <a:rPr lang="ru-RU" sz="2400" dirty="0" smtClean="0">
                <a:effectLst/>
              </a:rPr>
              <a:t>её </a:t>
            </a:r>
            <a:r>
              <a:rPr lang="ru-RU" sz="2400" dirty="0">
                <a:effectLst/>
              </a:rPr>
              <a:t>индивидуальность, ценность, созидание гуманистических отношений в коллективе, посредством которых, каждый обучающийся </a:t>
            </a:r>
            <a:r>
              <a:rPr lang="ru-RU" sz="2400" dirty="0" smtClean="0">
                <a:effectLst/>
              </a:rPr>
              <a:t>осознаёт </a:t>
            </a:r>
            <a:r>
              <a:rPr lang="ru-RU" sz="2400" dirty="0">
                <a:effectLst/>
              </a:rPr>
              <a:t>себя равноправной личностью</a:t>
            </a:r>
            <a:r>
              <a:rPr lang="ru-RU" sz="2400" dirty="0" smtClean="0">
                <a:effectLst/>
              </a:rPr>
              <a:t>.</a:t>
            </a:r>
          </a:p>
          <a:p>
            <a:pPr marL="18288" indent="0" algn="just">
              <a:buNone/>
            </a:pP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21007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ЛИЧНОСТНО-ОРИЕНТИРОВАННОЕ ОБУЧЕНИЕ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http://megapolis-vrn.ru/images/dopolnitelnie-zanyatiya-megapol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806489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14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1074490"/>
            <a:ext cx="4156829" cy="2016224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создание необходимых условий для выявления возможностей и способностей обучаемых, раскрытия и развития личности каждого ребёнка, его самобытных индивидуальных особенностей.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404664"/>
            <a:ext cx="2952328" cy="7200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ЦЕЛЬ: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C:\Users\user\Desktop\занятие 3     2 г.о\л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3580765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занятие 3     2 г.о\л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3615" b="9704"/>
          <a:stretch/>
        </p:blipFill>
        <p:spPr bwMode="auto">
          <a:xfrm>
            <a:off x="251520" y="3573016"/>
            <a:ext cx="3580765" cy="2639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427984" y="410258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не </a:t>
            </a:r>
            <a:r>
              <a:rPr lang="ru-RU" sz="2000" dirty="0"/>
              <a:t>«давать» материал, а пробудить интерес, раскрыть возможности каждого, организовать совместную познавательную, творческую деятельность каждого </a:t>
            </a:r>
            <a:r>
              <a:rPr lang="ru-RU" sz="2000" dirty="0" smtClean="0"/>
              <a:t>ребёнка</a:t>
            </a:r>
            <a:r>
              <a:rPr lang="ru-RU" sz="20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244334"/>
            <a:ext cx="2615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ЗАДАЧА: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7009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994" y="247654"/>
            <a:ext cx="4734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СРЕДСТВА  ДОСТИЖЕНИЯ  ЦЕЛИ:</a:t>
            </a:r>
            <a:endParaRPr lang="ru-RU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C:\Users\user\Desktop\занятие 3     2 г.о\л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70" y="247654"/>
            <a:ext cx="3528392" cy="2227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02994" y="2636912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использование 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разнообразных форм и методов организации образовательной деятельности, позволяющих раскрыть субъективный опыт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обучающихся;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создание 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атмосферы заинтересованности каждого обучающегося в работе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группы;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стимулирование 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обучающихся к высказываниям, использованию различных способов выполнения заданий без боязни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ошибиться;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использование 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дидактического материала, позволяющего обучающемуся выбирать наиболее значимые для него вид и форму учебного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содержания;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оценка 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деятельности обучающегося не только по конечному результату (правильно-неправильно), но и по процессу его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достижения;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поощрение 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обучающегося за нахождение своего способа выполнения задания, анализ способа работы других обучающихся в ходе занятия, выбор и оценку наиболее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рациональных;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создание 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педагогических ситуаций общения на занятии, позволяющих каждому обучающему проявлять инициативу, самостоятельность, изобретательность в способах выполнения задания; </a:t>
            </a:r>
            <a:endParaRPr lang="ru-RU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предоставление </a:t>
            </a:r>
            <a:r>
              <a:rPr lang="ru-RU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возможности для естественного самовыражения обучающегося.</a:t>
            </a:r>
          </a:p>
        </p:txBody>
      </p:sp>
    </p:spTree>
    <p:extLst>
      <p:ext uri="{BB962C8B-B14F-4D97-AF65-F5344CB8AC3E}">
        <p14:creationId xmlns:p14="http://schemas.microsoft.com/office/powerpoint/2010/main" val="196414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200216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ФУНКЦИИ ЛИЧНОСТНО-ОРИЕНТИРОВАННОГО ОБУЧЕНИЯ: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314710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/>
              <a:t> гуманитарная</a:t>
            </a:r>
            <a:r>
              <a:rPr lang="ru-RU" sz="2400" dirty="0" smtClean="0"/>
              <a:t> </a:t>
            </a:r>
            <a:r>
              <a:rPr lang="ru-RU" sz="2400" dirty="0" smtClean="0"/>
              <a:t>(признание самоценности человека);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/>
              <a:t> </a:t>
            </a:r>
            <a:r>
              <a:rPr lang="ru-RU" sz="2400" b="1" dirty="0" smtClean="0"/>
              <a:t>культуросозидательная</a:t>
            </a:r>
            <a:r>
              <a:rPr lang="ru-RU" sz="2400" dirty="0" smtClean="0"/>
              <a:t> </a:t>
            </a:r>
            <a:r>
              <a:rPr lang="ru-RU" sz="2400" dirty="0" smtClean="0"/>
              <a:t>(направлена на сохранение, передачу, воспроизводство и развитие культуры средствами образования);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 smtClean="0"/>
              <a:t> социализации</a:t>
            </a:r>
            <a:r>
              <a:rPr lang="ru-RU" sz="2400" dirty="0" smtClean="0"/>
              <a:t> </a:t>
            </a:r>
            <a:r>
              <a:rPr lang="ru-RU" sz="2400" dirty="0" smtClean="0"/>
              <a:t>(обеспечение усвоения и воспроизводства индивидом социального опыта).</a:t>
            </a:r>
            <a:endParaRPr lang="ru-RU" sz="2400" dirty="0"/>
          </a:p>
        </p:txBody>
      </p:sp>
      <p:pic>
        <p:nvPicPr>
          <p:cNvPr id="4" name="Рисунок 3" descr="C:\Users\user\Desktop\занятие 3     2 г.о\ф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5961" r="11539" b="3654"/>
          <a:stretch/>
        </p:blipFill>
        <p:spPr bwMode="auto">
          <a:xfrm>
            <a:off x="323528" y="4739209"/>
            <a:ext cx="2880320" cy="1818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занятие 3     2 г.о\ф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2051" r="10385" b="6781"/>
          <a:stretch/>
        </p:blipFill>
        <p:spPr bwMode="auto">
          <a:xfrm>
            <a:off x="6152764" y="4711504"/>
            <a:ext cx="2736304" cy="1818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занятие 3     2 г.о\ф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45" r="7308" b="8712"/>
          <a:stretch/>
        </p:blipFill>
        <p:spPr bwMode="auto">
          <a:xfrm>
            <a:off x="3491880" y="4737292"/>
            <a:ext cx="2357892" cy="18187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1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4352" y="548680"/>
            <a:ext cx="8424936" cy="14904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УСЛОВИЯ РЕАЛИЗАЦИИ </a:t>
            </a:r>
            <a:b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ЛИЧНОСТНО-ОРИЕНТИРОВАННОГО ПОДХОДА</a:t>
            </a: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4464496" cy="4320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Направленность на самоопределение личности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Учёт 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личностного развития обучающегося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Поиск лучших качеств личности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Диагностика личности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Прогнозирование развития личности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C:\Users\user\Desktop\занятие 3     2 г.о\ф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0602"/>
            <a:ext cx="3888432" cy="3604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902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F4E4F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1002</TotalTime>
  <Words>1170</Words>
  <Application>Microsoft Office PowerPoint</Application>
  <PresentationFormat>Экран (4:3)</PresentationFormat>
  <Paragraphs>98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«Личностно-ориентированные педагогические технологии»</vt:lpstr>
      <vt:lpstr>ПЕДАГОГИЧЕСКИЕ ТЕХНОЛОГИИ, ИСПОЛЬЗУЕМЫЕ В ДОПОЛНИТЕЛЬНОМ ОБРАЗОВАНИИ</vt:lpstr>
      <vt:lpstr>ДЛЯ ЛИЧНОСТНО-ОРИЕНТИРОВАННЫХ ТЕХНОЛОГИЙ ХАРАКТЕРНО:</vt:lpstr>
      <vt:lpstr>Переход от традиционной модели к личностно-ориентированной</vt:lpstr>
      <vt:lpstr>ЛИЧНОСТНО-ОРИЕНТИРОВАННОЕ ОБУЧЕНИЕ</vt:lpstr>
      <vt:lpstr>ЦЕЛЬ:</vt:lpstr>
      <vt:lpstr>Презентация PowerPoint</vt:lpstr>
      <vt:lpstr>ФУНКЦИИ ЛИЧНОСТНО-ОРИЕНТИРОВАННОГО ОБУЧЕНИЯ:</vt:lpstr>
      <vt:lpstr>УСЛОВИЯ РЕАЛИЗАЦИИ  ЛИЧНОСТНО-ОРИЕНТИРОВАННОГО ПОДХОДА</vt:lpstr>
      <vt:lpstr>ПУТИ  РЕАЛИЗАЦИИ   ЛИЧНОСТНО-ОРИЕНТИРОВАННОГО  ОБУЧЕНИЯ</vt:lpstr>
      <vt:lpstr>. Дифференциация и индивидуализация обучения</vt:lpstr>
      <vt:lpstr>ДИФФЕРЕНЦИАЦИЯ</vt:lpstr>
      <vt:lpstr>ИНДИВИДУАЛИЗАЦИЯ</vt:lpstr>
      <vt:lpstr>ТЕХНОЛОГИИ ЛИЧНОСТНО-ОРИЕНТИРОВАННОГО ОБУЧЕНИЯ</vt:lpstr>
      <vt:lpstr>ПРОЕКТНОЕ ОБУЧЕНИЕ</vt:lpstr>
      <vt:lpstr>ОБУЧЕНИЕ  В СОТРУДНИЧЕСТВЕ</vt:lpstr>
      <vt:lpstr>ТЕХНОЛОГИЯ                            ПОРТФОЛИО</vt:lpstr>
      <vt:lpstr>При внедрении новой технологии в образовательный процесс педагог должен уметь:</vt:lpstr>
      <vt:lpstr>СПАСИБО  ЗА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«Личностно-ориентированные педагогические технологии»</dc:title>
  <dc:creator>user</dc:creator>
  <cp:lastModifiedBy>Дворец Творчества</cp:lastModifiedBy>
  <cp:revision>88</cp:revision>
  <dcterms:created xsi:type="dcterms:W3CDTF">2018-11-27T06:08:39Z</dcterms:created>
  <dcterms:modified xsi:type="dcterms:W3CDTF">2018-11-29T13:18:00Z</dcterms:modified>
</cp:coreProperties>
</file>