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7" r:id="rId4"/>
    <p:sldId id="258" r:id="rId5"/>
    <p:sldId id="281" r:id="rId6"/>
    <p:sldId id="283" r:id="rId7"/>
    <p:sldId id="259" r:id="rId8"/>
    <p:sldId id="284" r:id="rId9"/>
    <p:sldId id="260" r:id="rId10"/>
    <p:sldId id="261" r:id="rId11"/>
    <p:sldId id="262" r:id="rId12"/>
    <p:sldId id="263" r:id="rId13"/>
    <p:sldId id="265" r:id="rId14"/>
    <p:sldId id="285" r:id="rId15"/>
    <p:sldId id="286" r:id="rId16"/>
    <p:sldId id="273" r:id="rId17"/>
    <p:sldId id="275" r:id="rId18"/>
    <p:sldId id="287" r:id="rId19"/>
    <p:sldId id="277" r:id="rId20"/>
    <p:sldId id="278" r:id="rId21"/>
    <p:sldId id="28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162505" y="425635"/>
            <a:ext cx="5648623" cy="2607331"/>
          </a:xfrm>
        </p:spPr>
        <p:txBody>
          <a:bodyPr/>
          <a:lstStyle/>
          <a:p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</a:rPr>
              <a:t>Занятие №4</a:t>
            </a:r>
            <a:br>
              <a:rPr lang="ru-RU" sz="3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«Методология использования современных технологий в образовательном процессе»</a:t>
            </a:r>
            <a:endParaRPr lang="ru-RU" sz="3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ОГБУ ДО «Дворец творчества детей и молодёжи»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Рисунок 4" descr="C:\Users\user\Desktop\инф. к зан 4 2 г.о\т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52936"/>
            <a:ext cx="3099435" cy="3228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5749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51540"/>
            <a:ext cx="4901168" cy="75898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МЕТОДЫ ОБУЧЕНИЯ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45432"/>
            <a:ext cx="8712968" cy="3339752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Это способы упорядоченной взаимосвязанной деятельности педагога и обучающихся.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 внешним признакам деятельности: </a:t>
            </a: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беседа, рассказ, инструктаж, демонстрация, упражнение, решение задач, работа с книгой, лекции.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 источнику получения знаний: </a:t>
            </a: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словесные, наглядные 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(демонстрация плакатов, схем, диаграмм, таблиц, использование технических средств, просмотр кино и телепрограмм</a:t>
            </a: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), практические 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(практические задания, тренинги, деловые игры и т.д.).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 степени активности познавательной деятельности обучающихся: </a:t>
            </a: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иллюстративный, проблемный, частично-поисковый, исследовательский, объяснительный.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 логичности подхода: </a:t>
            </a: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индуктивный, дедуктивный, аналитический, синтетический.</a:t>
            </a:r>
            <a:endParaRPr lang="ru-RU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C:\Users\user\Desktop\инф. к зан 4 2 г.о\т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684661" cy="16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63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ПРИЁМЫ И СРЕДСТВА ОБУЧЕНИЯ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208912" cy="391254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Приём обучения </a:t>
            </a: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выступает лишь элементом составной части метода.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Средствами обучения </a:t>
            </a: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являются все те материалы, с помощью которых педагог осуществляет образовательный процесс.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</a:rPr>
              <a:t>Их классификация: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учебно-лабораторное оборудование;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учебно-производственное оборудование;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дидактическая техника;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учебно-наглядные пособия;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технические средства;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компьютерные классы;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дидактические материалы.</a:t>
            </a:r>
          </a:p>
          <a:p>
            <a:endParaRPr lang="ru-RU" sz="2000" dirty="0"/>
          </a:p>
        </p:txBody>
      </p:sp>
      <p:pic>
        <p:nvPicPr>
          <p:cNvPr id="5" name="Рисунок 4" descr="C:\Users\user\Desktop\инф. к зан 4 2 г.о\т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708920"/>
            <a:ext cx="2472823" cy="19455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9033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04664"/>
            <a:ext cx="4613136" cy="75898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ФОРМА ОБУЧЕНИЯ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360040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Это устойчивая завершённая организация педагогического процесса в единстве всех его компонентов.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По степени сложности подразделяются: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простые: </a:t>
            </a: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беседа, экскурсия, викторина, зачёт, экзамен, лекция, консультация, диспут, культпоход, бой эрудитов, шахматный турнир, концерт;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составные: </a:t>
            </a: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занятие, конкурс, праздничный вечер, трудовой десант, конференция, КВН;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комплексные: </a:t>
            </a: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дни открытых дверей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139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997512" cy="1335048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СПОСОБЫ ОБУЧЕНИЯ и основные формы педагогического общения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86829"/>
            <a:ext cx="6120680" cy="2998355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Способы обучения: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индивидуальное обучение;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индивидуально-групповой способ;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групповой способ;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коллективный способ.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Формы педагогического общения: </a:t>
            </a: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монолог, диалог, дискуссия, полилог.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972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424936" cy="975008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Современные образовательные технологии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1"/>
            <a:ext cx="8568952" cy="345638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 настоящее время педагоги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дополнительного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образования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все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более осознанно начинают использовать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новые образовательные технологии, рассчитанные на самообразование детей и их максимальную самореализацию в обществе.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Самые популярные образовательные технологии,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используемые в дополнительном образовании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детей: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личностно-ориентированного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развивающего обучения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индивидуализации обучения (адаптивная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разноуровневого обучения;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коллективной творческой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деятельности;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игровые технологии;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модульного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3414637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856984" cy="140705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Технология личностно-ориентированного 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развивающего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352928" cy="31683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Технология личностно-ориентированного развивающего обучения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2200" b="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sz="2200" b="0" dirty="0">
                <a:solidFill>
                  <a:schemeClr val="accent2">
                    <a:lumMod val="50000"/>
                  </a:schemeClr>
                </a:solidFill>
              </a:rPr>
              <a:t>И.С. Якиманская) сочетает обучение (нормативно-сообразная деятельность общества) и учение (индивидуальная деятельность ребенка). </a:t>
            </a:r>
          </a:p>
          <a:p>
            <a:pPr algn="just"/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Цель технологии личностно-ориентированного обучения – </a:t>
            </a:r>
            <a:r>
              <a:rPr lang="ru-RU" sz="2200" b="0" dirty="0">
                <a:solidFill>
                  <a:schemeClr val="accent2">
                    <a:lumMod val="50000"/>
                  </a:schemeClr>
                </a:solidFill>
              </a:rPr>
              <a:t>максимальное развитие (а не формирование заранее заданных) индивидуальных познавательных способностей ребенка на основе использования имеющегося у него опыта жизнедеятельности.</a:t>
            </a:r>
          </a:p>
          <a:p>
            <a:endParaRPr lang="ru-RU" sz="2000" b="0" dirty="0"/>
          </a:p>
        </p:txBody>
      </p:sp>
    </p:spTree>
    <p:extLst>
      <p:ext uri="{BB962C8B-B14F-4D97-AF65-F5344CB8AC3E}">
        <p14:creationId xmlns:p14="http://schemas.microsoft.com/office/powerpoint/2010/main" val="1828693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9030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Технология индивидуализации 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обучения (адаптивная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3816424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Технология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индивидуализации обучения (адаптивная) –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такая технология обучения, при которой индивидуальный подход и индивидуальная форма обучения являются приоритетными (Инге Унт, В.Д. Шадриков). Индивидуальный подход как принцип обучения осуществляется в определенной мере во многих технологиях, поэтому ее считают проникающей технологией.</a:t>
            </a:r>
          </a:p>
          <a:p>
            <a:pPr algn="just"/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В школе индивидуализация обучения осуществляется со стороны учителя, а в 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</a:rPr>
              <a:t>организации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дополнительного образования детей – со стороны самого обучающегося, потому что он идет заниматься в то 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</a:rPr>
              <a:t>объединение,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которое ему интересно. </a:t>
            </a:r>
          </a:p>
          <a:p>
            <a:pPr algn="just"/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Главным достоинством индивидуального обучения является то, что оно позволяет адаптировать содержание, методы, формы, темп  обучения к индивидуальным особенностям каждого 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</a:rPr>
              <a:t>обучающегося,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следить за его продвижением в обучении, вносить необходимую коррекцию. </a:t>
            </a:r>
          </a:p>
        </p:txBody>
      </p:sp>
    </p:spTree>
    <p:extLst>
      <p:ext uri="{BB962C8B-B14F-4D97-AF65-F5344CB8AC3E}">
        <p14:creationId xmlns:p14="http://schemas.microsoft.com/office/powerpoint/2010/main" val="1784132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640960" cy="54864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Технология разноуровневого обучения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00628"/>
            <a:ext cx="4032448" cy="3579849"/>
          </a:xfrm>
        </p:spPr>
        <p:txBody>
          <a:bodyPr>
            <a:normAutofit/>
          </a:bodyPr>
          <a:lstStyle/>
          <a:p>
            <a:pPr algn="just"/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Для обучающегося отводится определенное время, которое соответствует его личным возможностям и способностям для усвоения дополнительной общеразвивающей программы. </a:t>
            </a:r>
          </a:p>
          <a:p>
            <a:pPr algn="just"/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Педагог – дирижёр, а у каждого обучающегося своя партия.</a:t>
            </a:r>
            <a:endParaRPr lang="ru-RU" sz="20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C:\Users\user\Desktop\к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68760"/>
            <a:ext cx="4104456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4090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640960" cy="975008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Технология коллективной творческой деятельности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37444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 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</a:rPr>
              <a:t>Технология коллективной творческой деятельности </a:t>
            </a:r>
            <a:r>
              <a:rPr lang="ru-RU" sz="1900" b="0" dirty="0">
                <a:solidFill>
                  <a:schemeClr val="accent2">
                    <a:lumMod val="50000"/>
                  </a:schemeClr>
                </a:solidFill>
              </a:rPr>
              <a:t>(И.П. Волков,  И.П. Иванов) </a:t>
            </a:r>
            <a:r>
              <a:rPr lang="ru-RU" sz="19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900" b="0" dirty="0">
                <a:solidFill>
                  <a:schemeClr val="accent2">
                    <a:lumMod val="50000"/>
                  </a:schemeClr>
                </a:solidFill>
              </a:rPr>
              <a:t>широко применяется в дополнительном образовании. </a:t>
            </a:r>
          </a:p>
          <a:p>
            <a:r>
              <a:rPr lang="ru-RU" sz="1900" dirty="0">
                <a:solidFill>
                  <a:schemeClr val="accent2">
                    <a:lumMod val="50000"/>
                  </a:schemeClr>
                </a:solidFill>
              </a:rPr>
              <a:t> В основе технологии лежат организационные принципы: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900" b="0" dirty="0">
                <a:solidFill>
                  <a:schemeClr val="accent2">
                    <a:lumMod val="50000"/>
                  </a:schemeClr>
                </a:solidFill>
              </a:rPr>
              <a:t>социально-полезная направленность деятельности детей и взрослых;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900" b="0" dirty="0">
                <a:solidFill>
                  <a:schemeClr val="accent2">
                    <a:lumMod val="50000"/>
                  </a:schemeClr>
                </a:solidFill>
              </a:rPr>
              <a:t>сотрудничество детей и взрослых;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900" b="0" dirty="0">
                <a:solidFill>
                  <a:schemeClr val="accent2">
                    <a:lumMod val="50000"/>
                  </a:schemeClr>
                </a:solidFill>
              </a:rPr>
              <a:t>романтизм и творчество.</a:t>
            </a:r>
          </a:p>
          <a:p>
            <a:r>
              <a:rPr lang="ru-RU" sz="1900" dirty="0">
                <a:solidFill>
                  <a:schemeClr val="accent2">
                    <a:lumMod val="50000"/>
                  </a:schemeClr>
                </a:solidFill>
              </a:rPr>
              <a:t>Цели технологии: 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900" b="0" dirty="0">
                <a:solidFill>
                  <a:schemeClr val="accent2">
                    <a:lumMod val="50000"/>
                  </a:schemeClr>
                </a:solidFill>
              </a:rPr>
              <a:t>выявить, </a:t>
            </a:r>
            <a:r>
              <a:rPr lang="ru-RU" sz="1900" b="0" dirty="0" smtClean="0">
                <a:solidFill>
                  <a:schemeClr val="accent2">
                    <a:lumMod val="50000"/>
                  </a:schemeClr>
                </a:solidFill>
              </a:rPr>
              <a:t>развить </a:t>
            </a:r>
            <a:r>
              <a:rPr lang="ru-RU" sz="1900" b="0" dirty="0">
                <a:solidFill>
                  <a:schemeClr val="accent2">
                    <a:lumMod val="50000"/>
                  </a:schemeClr>
                </a:solidFill>
              </a:rPr>
              <a:t>творческие способности </a:t>
            </a:r>
            <a:r>
              <a:rPr lang="ru-RU" sz="1900" b="0" dirty="0" smtClean="0">
                <a:solidFill>
                  <a:schemeClr val="accent2">
                    <a:lumMod val="50000"/>
                  </a:schemeClr>
                </a:solidFill>
              </a:rPr>
              <a:t>детей, приобщить </a:t>
            </a:r>
            <a:r>
              <a:rPr lang="ru-RU" sz="1900" b="0" dirty="0">
                <a:solidFill>
                  <a:schemeClr val="accent2">
                    <a:lumMod val="50000"/>
                  </a:schemeClr>
                </a:solidFill>
              </a:rPr>
              <a:t>их к многообразной творческой деятельности с выходом на конкретный продукт, который можно фиксировать (изделие, модель, макет, сочинение, произведение, исследование и т.п.)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900" b="0" dirty="0" smtClean="0">
                <a:solidFill>
                  <a:schemeClr val="accent2">
                    <a:lumMod val="50000"/>
                  </a:schemeClr>
                </a:solidFill>
              </a:rPr>
              <a:t>воспитание </a:t>
            </a:r>
            <a:r>
              <a:rPr lang="ru-RU" sz="1900" b="0" dirty="0">
                <a:solidFill>
                  <a:schemeClr val="accent2">
                    <a:lumMod val="50000"/>
                  </a:schemeClr>
                </a:solidFill>
              </a:rPr>
              <a:t>общественно-активной творческой личности </a:t>
            </a:r>
            <a:r>
              <a:rPr lang="ru-RU" sz="1900" b="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900" b="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900" dirty="0">
                <a:solidFill>
                  <a:schemeClr val="accent2">
                    <a:lumMod val="50000"/>
                  </a:schemeClr>
                </a:solidFill>
              </a:rPr>
              <a:t>Технология </a:t>
            </a:r>
            <a:r>
              <a:rPr lang="ru-RU" sz="1900" b="0" dirty="0">
                <a:solidFill>
                  <a:schemeClr val="accent2">
                    <a:lumMod val="50000"/>
                  </a:schemeClr>
                </a:solidFill>
              </a:rPr>
              <a:t>предполагает такую организацию совместной деятельности детей и взрослых, при которой все члены коллектива участвуют в планировании, подготовке, осуществлении и анализе любого дела.</a:t>
            </a:r>
          </a:p>
          <a:p>
            <a:endParaRPr lang="ru-RU" sz="19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443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Технология игрового обучения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568952" cy="398455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Игровые технологии </a:t>
            </a:r>
            <a:r>
              <a:rPr lang="ru-RU" b="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b="0" dirty="0" err="1">
                <a:solidFill>
                  <a:schemeClr val="accent2">
                    <a:lumMod val="50000"/>
                  </a:schemeClr>
                </a:solidFill>
              </a:rPr>
              <a:t>Пидкасистый</a:t>
            </a:r>
            <a:r>
              <a:rPr lang="ru-RU" b="0" dirty="0">
                <a:solidFill>
                  <a:schemeClr val="accent2">
                    <a:lumMod val="50000"/>
                  </a:schemeClr>
                </a:solidFill>
              </a:rPr>
              <a:t> П.И., </a:t>
            </a:r>
            <a:r>
              <a:rPr lang="ru-RU" b="0" dirty="0" err="1">
                <a:solidFill>
                  <a:schemeClr val="accent2">
                    <a:lumMod val="50000"/>
                  </a:schemeClr>
                </a:solidFill>
              </a:rPr>
              <a:t>Эльконин</a:t>
            </a:r>
            <a:r>
              <a:rPr lang="ru-RU" b="0" dirty="0">
                <a:solidFill>
                  <a:schemeClr val="accent2">
                    <a:lumMod val="50000"/>
                  </a:schemeClr>
                </a:solidFill>
              </a:rPr>
              <a:t> Д.Б.) обладают средствами, активизирующими и интенсифицирующими деятельность </a:t>
            </a: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обучающихся. </a:t>
            </a:r>
            <a:r>
              <a:rPr lang="ru-RU" b="0" dirty="0">
                <a:solidFill>
                  <a:schemeClr val="accent2">
                    <a:lumMod val="50000"/>
                  </a:schemeClr>
                </a:solidFill>
              </a:rPr>
              <a:t>В их основу положена педагогическая игра как основной вид деятельности, направленный на усвоение общественного опыта.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Различают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следующие классификации педагогических игр: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по </a:t>
            </a:r>
            <a:r>
              <a:rPr lang="ru-RU" b="0" dirty="0">
                <a:solidFill>
                  <a:schemeClr val="accent2">
                    <a:lumMod val="50000"/>
                  </a:schemeClr>
                </a:solidFill>
              </a:rPr>
              <a:t>видам деятельности (физические, интеллектуальные, трудовые, социальные, психологические);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по </a:t>
            </a:r>
            <a:r>
              <a:rPr lang="ru-RU" b="0" dirty="0">
                <a:solidFill>
                  <a:schemeClr val="accent2">
                    <a:lumMod val="50000"/>
                  </a:schemeClr>
                </a:solidFill>
              </a:rPr>
              <a:t>характеру педагогического процесса (обучающие, тренировочные, познавательные, тренировочные, контролирующие, познавательные, развивающие, репродуктивные, творческие, коммуникативные и др</a:t>
            </a: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.);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по </a:t>
            </a:r>
            <a:r>
              <a:rPr lang="ru-RU" b="0" dirty="0">
                <a:solidFill>
                  <a:schemeClr val="accent2">
                    <a:lumMod val="50000"/>
                  </a:schemeClr>
                </a:solidFill>
              </a:rPr>
              <a:t>игровой методике (сюжетные, ролевые, деловые, имитационные и др</a:t>
            </a: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.);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по </a:t>
            </a:r>
            <a:r>
              <a:rPr lang="ru-RU" b="0" dirty="0">
                <a:solidFill>
                  <a:schemeClr val="accent2">
                    <a:lumMod val="50000"/>
                  </a:schemeClr>
                </a:solidFill>
              </a:rPr>
              <a:t>игровой среде (с предметом и без, настольные, комнатные, уличные, компьютерные и др.).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16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864096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Сравнительная характеристика методики и технологии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3672408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По сравнению с обучением, построенным на основе методики, технология обучения имеет серьёзные преимущества. </a:t>
            </a:r>
          </a:p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  Основой технологии служит чёткое определение конечной цели. В традиционной педагогике проблема целей не является ведущей, степень достижения определяется неточно, «на глазок».</a:t>
            </a:r>
          </a:p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  В технологии цель рассматривается как центральный компонент, что и позволяет определять степень её достижения более точно. </a:t>
            </a:r>
          </a:p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  Технология, в которой цель (конечная и промежуточная) определена очень точно, позволяет разработать объективные методы контроля её достижения.</a:t>
            </a:r>
          </a:p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  Технология позволяет свести к минимуму ситуации, когда педагог поставлен перед выбором и вынужден переходить к педагогическим экспромтам в поиске приемлемого варианта.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037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Технология модульного обучения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1100628"/>
            <a:ext cx="4536504" cy="3984556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Технология модульного обучения - </a:t>
            </a: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это самостоятельное достижение цели учебно-познавательной деятельности в процессе работы с модулем. 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Модуль – </a:t>
            </a: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это функциональный узел, в качестве которого выступает  дополнительная общеразвивающая программа, индивидуализированная по выполняемой деятельности. Содержание обучения представляется в законченных блоках. Максимум самостоятельной работы.</a:t>
            </a:r>
            <a:endParaRPr lang="ru-RU" sz="20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C:\Users\user\Desktop\к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816424" cy="33123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1545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заключение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3456384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Новые педагогические технологии могут радикально перестроить процесс обучения.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условиях дополнительного образования ребенок развивается, участвуя в игровой, познавательной, трудовой деятельности, поэтому цель внедрения инновационных технологий - дать детям почувствовать радость труда в учении, пробудить в их сердцах чувство собственного достоинства, решить социальную проблему развития способностей каждого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обучающегося,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включив его в активную деятельность, доведя представления по изучаемой теме до формирования устойчивых понятий и умений. </a:t>
            </a:r>
          </a:p>
          <a:p>
            <a:pPr algn="just"/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0"/>
            <a:ext cx="1152128" cy="1540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97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4181088" cy="1695088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МЕТОДОЛОГИЯ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568952" cy="2952327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 Это совокупность методов, дающих представление о структуре, принципах построения, методах и средствах деятельности, формах и способах научного познания.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C:\Users\user\Desktop\инф. к зан 4 2 г.о\т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2304256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713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84684"/>
            <a:ext cx="3600400" cy="108012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ТЕХНОЛОГИЯ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204864"/>
            <a:ext cx="8784976" cy="273630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Технология обучения </a:t>
            </a: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– системный метод планирования, применения и оценивания всего процесса обучения и усвоения знаний путем учёта человеческих и технических ресурсов и взаимодействия между ними для достижения более эффективной формы образования.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Педагогическая технология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2000" b="0" dirty="0">
                <a:solidFill>
                  <a:schemeClr val="accent2">
                    <a:lumMod val="50000"/>
                  </a:schemeClr>
                </a:solidFill>
              </a:rPr>
              <a:t>это такое построение деятельности педагога, в котором входящие в него действия представлены в определенной последовательности и предполагают достижения прогнозируемого результата.</a:t>
            </a:r>
          </a:p>
          <a:p>
            <a:endParaRPr lang="ru-RU" dirty="0"/>
          </a:p>
        </p:txBody>
      </p:sp>
      <p:pic>
        <p:nvPicPr>
          <p:cNvPr id="5" name="Рисунок 4" descr="C:\Users\user\Desktop\инф. к зан 4 2 г.о\т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8640"/>
            <a:ext cx="2521470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455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ПЕДАГОГИЧЕСКАЯ ТЕХНОЛОГИЯ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712968" cy="3960440"/>
          </a:xfrm>
        </p:spPr>
        <p:txBody>
          <a:bodyPr/>
          <a:lstStyle/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Понятие «ПЕДАГОГИЧЕСКАЯ ТЕХНОЛОГИЯ» может рассматриваться в трёх аспектах:</a:t>
            </a:r>
          </a:p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научном – </a:t>
            </a:r>
            <a:r>
              <a:rPr lang="ru-RU" sz="2000" b="0" dirty="0">
                <a:solidFill>
                  <a:schemeClr val="accent2">
                    <a:lumMod val="50000"/>
                  </a:schemeClr>
                </a:solidFill>
              </a:rPr>
              <a:t>как часть педагогической науки, изучающая и разрабатывающая цели, содержание и методы обучения и проектирующая педагогические процессы;</a:t>
            </a:r>
          </a:p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процессуальном – </a:t>
            </a:r>
            <a:r>
              <a:rPr lang="ru-RU" sz="2000" b="0" dirty="0">
                <a:solidFill>
                  <a:schemeClr val="accent2">
                    <a:lumMod val="50000"/>
                  </a:schemeClr>
                </a:solidFill>
              </a:rPr>
              <a:t>как описание (алгоритм) процесса, совокупность целей, содержания, методов и средств достижения планируемых результатов обучения;</a:t>
            </a:r>
          </a:p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деятельностном – </a:t>
            </a:r>
            <a:r>
              <a:rPr lang="ru-RU" sz="2000" b="0" dirty="0">
                <a:solidFill>
                  <a:schemeClr val="accent2">
                    <a:lumMod val="50000"/>
                  </a:schemeClr>
                </a:solidFill>
              </a:rPr>
              <a:t>осуществление технологического (педагогического) процесса, функционирование всех личностных, инструментальных и методологических педагогических средств.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6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975008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СУЩНОСТЬ ПЕДАГОГИЧЕСКОЙ ТЕХНОЛОГИИ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3795873"/>
          </a:xfrm>
        </p:spPr>
        <p:txBody>
          <a:bodyPr/>
          <a:lstStyle/>
          <a:p>
            <a:pPr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Как и любая технология, педагогическая технология представляет собой процесс, при котором происходит качественное изменение воздействия на обучаемого. </a:t>
            </a:r>
          </a:p>
          <a:p>
            <a:pPr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Педагогическую технологию можно представить следующей формулой:</a:t>
            </a:r>
          </a:p>
          <a:p>
            <a:pPr algn="ctr"/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ПТ = ЦЕЛИ + ЗАДАЧИ + СОДЕРЖАНИЕ +МЕТОДЫ (ПРИЁМЫ, СРЕДСТВА) + ФОРМЫ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85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65760"/>
            <a:ext cx="8280920" cy="126304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Критерии, составляющие педагогические технологии: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5688632" cy="3456384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однозначное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и строгое определение целей обучения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(почему и для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чего)</a:t>
            </a: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отбор и структура содержания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(что);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оптимальная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организация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образовательного 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процесса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(как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методы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приёмы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и средства обучения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(с помощью чего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учёт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необходимого реального уровня квалификации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педагога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(кто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объективные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методы оценки результатов обучения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(так ли это).</a:t>
            </a:r>
          </a:p>
          <a:p>
            <a:endParaRPr lang="ru-RU" dirty="0"/>
          </a:p>
        </p:txBody>
      </p:sp>
      <p:pic>
        <p:nvPicPr>
          <p:cNvPr id="4" name="Рисунок 3" descr="C:\Users\user\Desktop\инф. к зан 4 2 г.о\т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618" y="2132330"/>
            <a:ext cx="2724150" cy="2593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749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64096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КРИТЕРИИ ТЕХНОЛОГИЧНОСТИ и структура ПЕДАГОГИЧЕСКОЙ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ТЕХНОЛОГИИ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374441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КРИТЕРИИ ТЕХНОЛОГИЧНОСТИ: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концептуальность;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системность;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управляемость;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эффективность;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воспроизводимость.</a:t>
            </a:r>
          </a:p>
          <a:p>
            <a:r>
              <a:rPr lang="ru-RU" b="0" dirty="0">
                <a:solidFill>
                  <a:schemeClr val="accent2">
                    <a:lumMod val="50000"/>
                  </a:schemeClr>
                </a:solidFill>
              </a:rPr>
              <a:t>Перечисленные критерии технологичности определяют структуру педагогической технологии, которая включает в себя три части: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концептуальная основа;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содержательный компонент обучения;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процессуальная часть – технологический процесс.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83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ДИДАКТИЧЕСКИЕ ПРИНЦИПЫ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052736"/>
            <a:ext cx="6048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Дидактические принципы -  это руководящие положения, принципиальные закономерности, которые направляют деятельность педагога, помогают определить содержание, методы и формы обучения.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К ним относятся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принцип научности и доступности обучения;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принцип системности обучения и связи теории с практикой;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принцип сознательности и активности обучающихся в обучении при руководящей роли педагога;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принцип наглядности;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принцип прочности усвоения знаний и связи обучения со всесторонним развитием личности обучающегося;</a:t>
            </a:r>
          </a:p>
          <a:p>
            <a:endParaRPr lang="ru-RU" dirty="0"/>
          </a:p>
        </p:txBody>
      </p:sp>
      <p:pic>
        <p:nvPicPr>
          <p:cNvPr id="4" name="Рисунок 3" descr="C:\Users\user\Desktop\инф. к зан 4 2 г.о\т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96752"/>
            <a:ext cx="2448272" cy="33055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5106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1441</TotalTime>
  <Words>994</Words>
  <Application>Microsoft Office PowerPoint</Application>
  <PresentationFormat>Экран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Углы</vt:lpstr>
      <vt:lpstr>Занятие №4  «Методология использования современных технологий в образовательном процессе»</vt:lpstr>
      <vt:lpstr>Сравнительная характеристика методики и технологии</vt:lpstr>
      <vt:lpstr>МЕТОДОЛОГИЯ</vt:lpstr>
      <vt:lpstr>ТЕХНОЛОГИЯ</vt:lpstr>
      <vt:lpstr>ПЕДАГОГИЧЕСКАЯ ТЕХНОЛОГИЯ</vt:lpstr>
      <vt:lpstr>СУЩНОСТЬ ПЕДАГОГИЧЕСКОЙ ТЕХНОЛОГИИ</vt:lpstr>
      <vt:lpstr>Критерии, составляющие педагогические технологии:</vt:lpstr>
      <vt:lpstr>КРИТЕРИИ ТЕХНОЛОГИЧНОСТИ и структура ПЕДАГОГИЧЕСКОЙ ТЕХНОЛОГИИ</vt:lpstr>
      <vt:lpstr>ДИДАКТИЧЕСКИЕ ПРИНЦИПЫ</vt:lpstr>
      <vt:lpstr>МЕТОДЫ ОБУЧЕНИЯ</vt:lpstr>
      <vt:lpstr>ПРИЁМЫ И СРЕДСТВА ОБУЧЕНИЯ</vt:lpstr>
      <vt:lpstr>ФОРМА ОБУЧЕНИЯ</vt:lpstr>
      <vt:lpstr>СПОСОБЫ ОБУЧЕНИЯ и основные формы педагогического общения</vt:lpstr>
      <vt:lpstr>Современные образовательные технологии</vt:lpstr>
      <vt:lpstr>Технология личностно-ориентированного развивающего обучения</vt:lpstr>
      <vt:lpstr>Технология индивидуализации обучения (адаптивная)</vt:lpstr>
      <vt:lpstr>Технология разноуровневого обучения</vt:lpstr>
      <vt:lpstr>Технология коллективной творческой деятельности </vt:lpstr>
      <vt:lpstr>Технология игрового обучения</vt:lpstr>
      <vt:lpstr>Технология модульного обучения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Дворец Творчества</cp:lastModifiedBy>
  <cp:revision>89</cp:revision>
  <dcterms:created xsi:type="dcterms:W3CDTF">2018-12-12T07:27:41Z</dcterms:created>
  <dcterms:modified xsi:type="dcterms:W3CDTF">2018-12-27T06:48:43Z</dcterms:modified>
</cp:coreProperties>
</file>