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3" r:id="rId4"/>
    <p:sldId id="264" r:id="rId5"/>
    <p:sldId id="269" r:id="rId6"/>
    <p:sldId id="288" r:id="rId7"/>
    <p:sldId id="285" r:id="rId8"/>
    <p:sldId id="271" r:id="rId9"/>
    <p:sldId id="272" r:id="rId10"/>
    <p:sldId id="273" r:id="rId11"/>
    <p:sldId id="274" r:id="rId12"/>
    <p:sldId id="275" r:id="rId13"/>
    <p:sldId id="277" r:id="rId14"/>
    <p:sldId id="279" r:id="rId15"/>
    <p:sldId id="281" r:id="rId16"/>
    <p:sldId id="282" r:id="rId17"/>
    <p:sldId id="290" r:id="rId18"/>
    <p:sldId id="291" r:id="rId19"/>
    <p:sldId id="292" r:id="rId20"/>
    <p:sldId id="294" r:id="rId21"/>
    <p:sldId id="295" r:id="rId22"/>
    <p:sldId id="306" r:id="rId23"/>
    <p:sldId id="307" r:id="rId24"/>
    <p:sldId id="296" r:id="rId25"/>
    <p:sldId id="297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28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FF76"/>
    <a:srgbClr val="006C31"/>
    <a:srgbClr val="FFFF09"/>
    <a:srgbClr val="92B2F8"/>
    <a:srgbClr val="000066"/>
    <a:srgbClr val="4F81BD"/>
    <a:srgbClr val="4A7FF4"/>
    <a:srgbClr val="FFFF4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20" d="100"/>
          <a:sy n="120" d="100"/>
        </p:scale>
        <p:origin x="-534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642942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Государственное бюджетное образовательное учреждение дополнительного образования Республики Марий Эл «Дворец творчества детей и молодежи»</a:t>
            </a:r>
          </a:p>
          <a:p>
            <a:pPr algn="ctr">
              <a:buNone/>
            </a:pPr>
            <a:endParaRPr lang="ru-RU" sz="1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200" b="1" dirty="0" smtClean="0">
                <a:solidFill>
                  <a:srgbClr val="002060"/>
                </a:solidFill>
                <a:latin typeface="Bookman Old Style" pitchFamily="18" charset="0"/>
              </a:rPr>
              <a:t>Внедрение </a:t>
            </a:r>
            <a:r>
              <a:rPr lang="ru-RU" sz="4200" b="1" dirty="0" smtClean="0">
                <a:solidFill>
                  <a:srgbClr val="002060"/>
                </a:solidFill>
                <a:latin typeface="Bookman Old Style" pitchFamily="18" charset="0"/>
              </a:rPr>
              <a:t>модели реализации дополнительных общеобразовательных программ в условиях каникулярного времени  </a:t>
            </a:r>
          </a:p>
          <a:p>
            <a:pPr algn="r">
              <a:lnSpc>
                <a:spcPct val="110000"/>
              </a:lnSpc>
              <a:spcBef>
                <a:spcPts val="0"/>
              </a:spcBef>
              <a:buNone/>
            </a:pPr>
            <a:endParaRPr lang="ru-RU" sz="8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 err="1" smtClean="0">
                <a:solidFill>
                  <a:srgbClr val="002060"/>
                </a:solidFill>
                <a:latin typeface="Bookman Old Style" pitchFamily="18" charset="0"/>
              </a:rPr>
              <a:t>С.Н.Гомзина</a:t>
            </a: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,</a:t>
            </a:r>
            <a:endParaRPr lang="ru-RU" sz="24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900" b="1" i="1" dirty="0" smtClean="0">
                <a:solidFill>
                  <a:srgbClr val="002060"/>
                </a:solidFill>
                <a:latin typeface="Bookman Old Style" pitchFamily="18" charset="0"/>
              </a:rPr>
              <a:t>руководитель </a:t>
            </a:r>
          </a:p>
          <a:p>
            <a:pPr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900" b="1" i="1" dirty="0" smtClean="0">
                <a:solidFill>
                  <a:srgbClr val="002060"/>
                </a:solidFill>
                <a:latin typeface="Bookman Old Style" pitchFamily="18" charset="0"/>
              </a:rPr>
              <a:t>Центра социального творчества «РОСТ»</a:t>
            </a:r>
          </a:p>
          <a:p>
            <a:pPr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900" b="1" i="1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sz="1900" b="1" i="1" dirty="0" smtClean="0">
                <a:solidFill>
                  <a:srgbClr val="002060"/>
                </a:solidFill>
                <a:latin typeface="Bookman Old Style" pitchFamily="18" charset="0"/>
              </a:rPr>
              <a:t>ГБОУ ДО РМЭ «</a:t>
            </a:r>
            <a:r>
              <a:rPr lang="ru-RU" sz="1900" b="1" i="1" dirty="0" err="1" smtClean="0">
                <a:solidFill>
                  <a:srgbClr val="002060"/>
                </a:solidFill>
                <a:latin typeface="Bookman Old Style" pitchFamily="18" charset="0"/>
              </a:rPr>
              <a:t>ДТДиМ</a:t>
            </a:r>
            <a:r>
              <a:rPr lang="ru-RU" sz="1900" b="1" i="1" dirty="0" smtClean="0">
                <a:solidFill>
                  <a:srgbClr val="002060"/>
                </a:solidFill>
                <a:latin typeface="Bookman Old Style" pitchFamily="18" charset="0"/>
              </a:rPr>
              <a:t>»</a:t>
            </a:r>
            <a:endParaRPr lang="ru-RU" sz="1900" b="1" i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  <a:buNone/>
            </a:pPr>
            <a:endParaRPr lang="ru-RU" sz="1900" b="1" i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14290"/>
            <a:ext cx="8286808" cy="62865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Bookman Old Style" pitchFamily="18" charset="0"/>
              </a:rPr>
              <a:t>   Нести добро и радость людям…</a:t>
            </a:r>
            <a:br>
              <a:rPr lang="ru-RU" sz="3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ru-RU" sz="3000" b="1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9" name="Рисунок 8" descr="X:\ЦНМД\Фото\24A_92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57232"/>
            <a:ext cx="407196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1" name="Рисунок 10" descr="X:\ЦНМД\Фото\25A_32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857232"/>
            <a:ext cx="407196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2" name="Рисунок 11" descr="X:\ЦНМД\Фото\25A_52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857628"/>
            <a:ext cx="400052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3" name="Рисунок 12" descr="X:\ЦНМД\Фото\25A_33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3857628"/>
            <a:ext cx="2143140" cy="2643206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  <a:scene3d>
            <a:camera prst="orthographicFront"/>
            <a:lightRig rig="threePt" dir="t"/>
          </a:scene3d>
          <a:sp3d prstMaterial="plastic">
            <a:bevelT w="139700" prst="cross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42852"/>
            <a:ext cx="8286808" cy="628654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Bookman Old Style" pitchFamily="18" charset="0"/>
              </a:rPr>
              <a:t>  Край наш любимый, 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Bookman Old Style" pitchFamily="18" charset="0"/>
              </a:rPr>
              <a:t>   мы - дети твои…</a:t>
            </a:r>
          </a:p>
        </p:txBody>
      </p:sp>
      <p:pic>
        <p:nvPicPr>
          <p:cNvPr id="8" name="Рисунок 7" descr="X:\ЦНМД\Фото\24A_98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00438"/>
            <a:ext cx="407196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9" name="Picture 3" descr="X:\Центр Позитив\фото Созвездие\Шокто гармонь\24A_89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4908" y="3500438"/>
            <a:ext cx="4401934" cy="30003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0" name="Рисунок 9" descr="X:\Центр Позитив\фото Созвездие\Изи пеледыш\DSCN049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58674">
            <a:off x="280944" y="1142984"/>
            <a:ext cx="321471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2" name="Рисунок 11" descr="X:\Центр Созвездие\ОбразцКоллективы\на образцовыйМорозова\фото Изи пеледыш\24A_968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6387">
            <a:off x="5736421" y="1160925"/>
            <a:ext cx="300039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3" name="Picture 4" descr="X:\Центр Созвездие\К презентацииБусыгина ИвановаКурзенева\Иванова К презентации\фото\24A_91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1285860"/>
            <a:ext cx="3220927" cy="21431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0"/>
            <a:ext cx="928690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42852"/>
            <a:ext cx="8286808" cy="62865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Bookman Old Style" pitchFamily="18" charset="0"/>
              </a:rPr>
              <a:t>Мир особого ребенка</a:t>
            </a:r>
          </a:p>
        </p:txBody>
      </p:sp>
      <p:pic>
        <p:nvPicPr>
          <p:cNvPr id="4" name="Picture 2" descr="D:\Рабочий стол\Дети овз фото октябрь\птица 355 (101)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53876" y="2000240"/>
            <a:ext cx="294681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Рабочий стол\Дети овз фото октябрь\птица 355 (22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214818"/>
            <a:ext cx="342902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P:\ИКТ курсы Заплатина\мамин день ОВЗ\IMG_7767.jpg"/>
          <p:cNvPicPr>
            <a:picLocks noChangeAspect="1" noChangeArrowheads="1"/>
          </p:cNvPicPr>
          <p:nvPr/>
        </p:nvPicPr>
        <p:blipFill>
          <a:blip r:embed="rId5" cstate="print"/>
          <a:srcRect l="18011" r="22812" b="11148"/>
          <a:stretch>
            <a:fillRect/>
          </a:stretch>
        </p:blipFill>
        <p:spPr bwMode="auto">
          <a:xfrm>
            <a:off x="5572132" y="2357430"/>
            <a:ext cx="3143272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D:\Рабочий стол\Дети овз фото октябрь\птица 355 (131).JPG"/>
          <p:cNvPicPr>
            <a:picLocks noChangeAspect="1" noChangeArrowheads="1"/>
          </p:cNvPicPr>
          <p:nvPr/>
        </p:nvPicPr>
        <p:blipFill>
          <a:blip r:embed="rId6" cstate="print"/>
          <a:srcRect l="28205" t="7407" r="23077" b="3704"/>
          <a:stretch>
            <a:fillRect/>
          </a:stretch>
        </p:blipFill>
        <p:spPr bwMode="auto">
          <a:xfrm>
            <a:off x="-32" y="2786058"/>
            <a:ext cx="2419963" cy="3056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1406" y="571480"/>
            <a:ext cx="857256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rgbClr val="002060"/>
                </a:solidFill>
                <a:latin typeface="Bookman Old Style" pitchFamily="18" charset="0"/>
              </a:rPr>
              <a:t>Основные направления деятельности:</a:t>
            </a:r>
          </a:p>
          <a:p>
            <a:pPr>
              <a:buFont typeface="Wingdings" pitchFamily="2" charset="2"/>
              <a:buChar char="ü"/>
            </a:pPr>
            <a:r>
              <a:rPr lang="ru-RU" sz="1700" b="1" dirty="0" err="1" smtClean="0">
                <a:solidFill>
                  <a:srgbClr val="002060"/>
                </a:solidFill>
                <a:latin typeface="Bookman Old Style" pitchFamily="18" charset="0"/>
              </a:rPr>
              <a:t>диагностико</a:t>
            </a:r>
            <a:r>
              <a:rPr lang="ru-RU" sz="1700" b="1" dirty="0" smtClean="0">
                <a:solidFill>
                  <a:srgbClr val="002060"/>
                </a:solidFill>
                <a:latin typeface="Bookman Old Style" pitchFamily="18" charset="0"/>
              </a:rPr>
              <a:t> – консультативное</a:t>
            </a:r>
          </a:p>
          <a:p>
            <a:pPr>
              <a:buFont typeface="Wingdings" pitchFamily="2" charset="2"/>
              <a:buChar char="ü"/>
            </a:pPr>
            <a:r>
              <a:rPr lang="ru-RU" sz="1700" b="1" dirty="0" smtClean="0">
                <a:solidFill>
                  <a:srgbClr val="002060"/>
                </a:solidFill>
                <a:latin typeface="Bookman Old Style" pitchFamily="18" charset="0"/>
              </a:rPr>
              <a:t>физкультурное (адаптивная физкультура)</a:t>
            </a:r>
          </a:p>
          <a:p>
            <a:pPr>
              <a:buFont typeface="Wingdings" pitchFamily="2" charset="2"/>
              <a:buChar char="ü"/>
            </a:pPr>
            <a:r>
              <a:rPr lang="ru-RU" sz="1700" b="1" dirty="0" smtClean="0">
                <a:solidFill>
                  <a:srgbClr val="002060"/>
                </a:solidFill>
                <a:latin typeface="Bookman Old Style" pitchFamily="18" charset="0"/>
              </a:rPr>
              <a:t>коррекционно-развивающее (сюжетно-ролевые, дидактические игры, игры малой подвижности, лепка, аппликация и рисование, конструирование)</a:t>
            </a:r>
          </a:p>
          <a:p>
            <a:pPr>
              <a:buFont typeface="Wingdings" pitchFamily="2" charset="2"/>
              <a:buChar char="ü"/>
            </a:pPr>
            <a:r>
              <a:rPr lang="ru-RU" sz="1700" b="1" dirty="0" err="1" smtClean="0">
                <a:solidFill>
                  <a:srgbClr val="002060"/>
                </a:solidFill>
                <a:latin typeface="Bookman Old Style" pitchFamily="18" charset="0"/>
              </a:rPr>
              <a:t>арт</a:t>
            </a:r>
            <a:r>
              <a:rPr lang="ru-RU" sz="1700" b="1" dirty="0" smtClean="0">
                <a:solidFill>
                  <a:srgbClr val="002060"/>
                </a:solidFill>
                <a:latin typeface="Bookman Old Style" pitchFamily="18" charset="0"/>
              </a:rPr>
              <a:t> - терапия</a:t>
            </a:r>
          </a:p>
          <a:p>
            <a:pPr>
              <a:buFont typeface="Wingdings" pitchFamily="2" charset="2"/>
              <a:buChar char="ü"/>
            </a:pPr>
            <a:r>
              <a:rPr lang="ru-RU" sz="1700" b="1" dirty="0" err="1" smtClean="0">
                <a:solidFill>
                  <a:srgbClr val="002060"/>
                </a:solidFill>
                <a:latin typeface="Bookman Old Style" pitchFamily="18" charset="0"/>
              </a:rPr>
              <a:t>сказкотерапия</a:t>
            </a:r>
            <a:endParaRPr lang="ru-RU" sz="17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42852"/>
            <a:ext cx="8286808" cy="628654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  <a:defRPr/>
            </a:pPr>
            <a:r>
              <a:rPr lang="ru-RU" sz="3000" b="1" dirty="0" smtClean="0">
                <a:solidFill>
                  <a:srgbClr val="002060"/>
                </a:solidFill>
                <a:latin typeface="Bookman Old Style" pitchFamily="18" charset="0"/>
              </a:rPr>
              <a:t>   В каждом человеке есть солнце, только нужно дать возможность         ему светить</a:t>
            </a:r>
          </a:p>
          <a:p>
            <a:pPr algn="ctr">
              <a:buNone/>
              <a:defRPr/>
            </a:pPr>
            <a:endParaRPr lang="ru-RU" sz="3400" b="1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4" name="Рисунок 13" descr="C:\Documents and Settings\glena77\Local Settings\Temporary Internet Files\Content.Word\ю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00174"/>
            <a:ext cx="342902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w="177800" prst="cross"/>
            <a:contourClr>
              <a:schemeClr val="bg1"/>
            </a:contourClr>
          </a:sp3d>
        </p:spPr>
      </p:pic>
      <p:pic>
        <p:nvPicPr>
          <p:cNvPr id="16" name="Рисунок 15" descr="X:\Центр Созвездие\ОбразцКоллективы\Звукоград образцовый\фото\Обложка\2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2285992"/>
            <a:ext cx="292895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71450" prst="cross"/>
          </a:sp3d>
        </p:spPr>
      </p:pic>
      <p:pic>
        <p:nvPicPr>
          <p:cNvPr id="17" name="Рисунок 16" descr="C:\2010 АЛЛА\Все фото\фото стенд\БЕЛУГИНА ОДАР. ДЕТИ\-фото-май форум 2006 1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429000"/>
            <a:ext cx="378621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8750" prst="cross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642942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sz="20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sz="12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/>
            <a:r>
              <a:rPr lang="ru-RU" sz="1800" dirty="0" smtClean="0"/>
              <a:t>Мероприятие </a:t>
            </a:r>
            <a:r>
              <a:rPr lang="ru-RU" sz="1800" b="1" dirty="0" smtClean="0"/>
              <a:t>«Создание условий для распространения современных моделей успешной социализации детей»</a:t>
            </a:r>
            <a:r>
              <a:rPr lang="ru-RU" sz="1800" dirty="0" smtClean="0"/>
              <a:t> в рамках Федеральной целевой программы развития образования на 2012-2015 годы. (Приказ Министерства образования и науки Республики Марий Эл № 1180 от 30.09.2011г.) – </a:t>
            </a:r>
            <a:r>
              <a:rPr lang="ru-RU" sz="1800" b="1" dirty="0" smtClean="0"/>
              <a:t>базовая организация</a:t>
            </a:r>
            <a:r>
              <a:rPr lang="ru-RU" sz="1800" dirty="0" smtClean="0"/>
              <a:t>.</a:t>
            </a:r>
          </a:p>
          <a:p>
            <a:pPr algn="just"/>
            <a:r>
              <a:rPr lang="ru-RU" sz="1800" dirty="0" smtClean="0"/>
              <a:t>Мероприятие </a:t>
            </a:r>
            <a:r>
              <a:rPr lang="ru-RU" sz="1800" b="1" dirty="0" smtClean="0"/>
              <a:t>«Достижение во всех субъектах Российской Федерации стратегических ориентиров национальной образовательной инициативы «Наша новая школа» </a:t>
            </a:r>
            <a:r>
              <a:rPr lang="ru-RU" sz="1800" dirty="0" smtClean="0"/>
              <a:t>Федеральной целевой программы развития образования на 2011-2015 годы (Приказ Министерства образования и науки Республики Марий Эл № 1164 от 24.08.2012г.) – </a:t>
            </a:r>
            <a:r>
              <a:rPr lang="ru-RU" sz="1800" b="1" dirty="0" smtClean="0"/>
              <a:t>базовая организация.</a:t>
            </a:r>
          </a:p>
          <a:p>
            <a:pPr algn="just"/>
            <a:r>
              <a:rPr lang="ru-RU" sz="1800" b="1" dirty="0" smtClean="0"/>
              <a:t>«</a:t>
            </a:r>
            <a:r>
              <a:rPr lang="ru-RU" sz="1800" b="1" dirty="0" smtClean="0"/>
              <a:t>Модель взаимодействия учреждений дополнительного и общего образования по организации внеурочной деятельности в условиях введения ФГОС» </a:t>
            </a:r>
            <a:r>
              <a:rPr lang="ru-RU" sz="1800" dirty="0" smtClean="0"/>
              <a:t>(Приказ Министерства образования и науки Республики Мари Эл № 1378 от 25.09.2012г.) – </a:t>
            </a:r>
            <a:r>
              <a:rPr lang="ru-RU" sz="1800" b="1" dirty="0" smtClean="0"/>
              <a:t>республиканская инновационная площадка.</a:t>
            </a:r>
          </a:p>
          <a:p>
            <a:pPr algn="just"/>
            <a:r>
              <a:rPr lang="ru-RU" sz="1800" dirty="0" err="1" smtClean="0"/>
              <a:t>Подмероприятие</a:t>
            </a:r>
            <a:r>
              <a:rPr lang="ru-RU" sz="1800" dirty="0" smtClean="0"/>
              <a:t> </a:t>
            </a:r>
            <a:r>
              <a:rPr lang="ru-RU" sz="1800" b="1" dirty="0" smtClean="0"/>
              <a:t>«Распространение современных организационно-правовых моделей, обеспечивающих успешную социализацию детей с ограниченными возможностями здоровья и детей-инвалидов» </a:t>
            </a:r>
            <a:r>
              <a:rPr lang="ru-RU" sz="1800" dirty="0" smtClean="0"/>
              <a:t>мероприятия «Распространение на всей территории Российской Федерации успешных моделей социализации детей» Федеральной целевой программы развития образования на 2011-2015 годы (Приказ Министерства образования и науки Республики Марий Эл № 1519 от 23.10.2012г.) – </a:t>
            </a:r>
            <a:r>
              <a:rPr lang="ru-RU" sz="1800" b="1" dirty="0" smtClean="0"/>
              <a:t>базовая организация.</a:t>
            </a:r>
          </a:p>
          <a:p>
            <a:pPr algn="just"/>
            <a:r>
              <a:rPr lang="ru-RU" sz="1800" dirty="0" err="1" smtClean="0"/>
              <a:t>Подмероприятие</a:t>
            </a:r>
            <a:r>
              <a:rPr lang="ru-RU" sz="1800" dirty="0" smtClean="0"/>
              <a:t> </a:t>
            </a:r>
            <a:r>
              <a:rPr lang="ru-RU" sz="1800" b="1" dirty="0" smtClean="0"/>
              <a:t>«Распространение инновационных моделей развития </a:t>
            </a:r>
            <a:r>
              <a:rPr lang="ru-RU" sz="1800" b="1" dirty="0" err="1" smtClean="0"/>
              <a:t>техносферы</a:t>
            </a:r>
            <a:r>
              <a:rPr lang="ru-RU" sz="1800" b="1" dirty="0" smtClean="0"/>
              <a:t> деятельности учреждений дополнительного образования детей, направленных на развитие научно-технической и учебно-исследовательской деятельности» </a:t>
            </a:r>
            <a:r>
              <a:rPr lang="ru-RU" sz="1800" dirty="0" smtClean="0"/>
              <a:t>мероприятия «Распространения на всей территории Российской Федерации успешных моделей социализации детей» Федеральной целевой программы  развития образования на 2011-2015 годы. (Приказ Министерства образования и науки Республики Марий Эл № 1564 от  29.10.2012г.) – </a:t>
            </a:r>
            <a:r>
              <a:rPr lang="ru-RU" sz="1800" b="1" dirty="0" smtClean="0"/>
              <a:t>базовая </a:t>
            </a:r>
            <a:r>
              <a:rPr lang="ru-RU" sz="1800" b="1" dirty="0" smtClean="0"/>
              <a:t>организация</a:t>
            </a:r>
            <a:endParaRPr lang="ru-RU" sz="1800" b="1" dirty="0" smtClean="0"/>
          </a:p>
          <a:p>
            <a:pPr algn="ctr">
              <a:buNone/>
            </a:pP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9" y="357167"/>
            <a:ext cx="814393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002060"/>
                </a:solidFill>
                <a:latin typeface="Bookman Old Style" pitchFamily="18" charset="0"/>
              </a:rPr>
              <a:t>Опыт </a:t>
            </a:r>
            <a:r>
              <a:rPr lang="ru-RU" sz="3400" b="1" dirty="0" smtClean="0">
                <a:solidFill>
                  <a:srgbClr val="002060"/>
                </a:solidFill>
                <a:latin typeface="Bookman Old Style" pitchFamily="18" charset="0"/>
              </a:rPr>
              <a:t>участия в инновационной деятельности</a:t>
            </a:r>
            <a:endParaRPr lang="ru-RU" sz="3400" b="1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285852" y="285728"/>
            <a:ext cx="8572560" cy="785818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Познавать, творить, дружить</a:t>
            </a:r>
          </a:p>
          <a:p>
            <a:pPr lvl="0" algn="ctr">
              <a:buNone/>
            </a:pPr>
            <a:endParaRPr lang="ru-RU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ctr">
              <a:buNone/>
            </a:pPr>
            <a:endParaRPr lang="ru-RU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ctr">
              <a:buNone/>
            </a:pPr>
            <a:endParaRPr lang="ru-RU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just">
              <a:buNone/>
            </a:pPr>
            <a:endParaRPr lang="ru-RU" sz="20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sz="2000" dirty="0" smtClean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4" descr="лого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2143140" cy="11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85720" y="785794"/>
            <a:ext cx="85011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</a:rPr>
              <a:t>Есть простая наивная идея – </a:t>
            </a:r>
          </a:p>
          <a:p>
            <a:pPr algn="ctr">
              <a:defRPr/>
            </a:pPr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</a:rPr>
              <a:t>детям летом </a:t>
            </a:r>
          </a:p>
          <a:p>
            <a:pPr algn="ctr">
              <a:defRPr/>
            </a:pPr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</a:rPr>
              <a:t>должно быть лучше, интереснее, </a:t>
            </a:r>
          </a:p>
          <a:p>
            <a:pPr algn="ctr">
              <a:defRPr/>
            </a:pPr>
            <a:r>
              <a:rPr lang="ru-RU" sz="2200" b="1" i="1" dirty="0" smtClean="0">
                <a:solidFill>
                  <a:srgbClr val="002060"/>
                </a:solidFill>
                <a:latin typeface="Bookman Old Style" pitchFamily="18" charset="0"/>
              </a:rPr>
              <a:t>чем дома и в школе, счастливее что ли! </a:t>
            </a:r>
          </a:p>
        </p:txBody>
      </p:sp>
      <p:pic>
        <p:nvPicPr>
          <p:cNvPr id="9" name="Рисунок 8" descr="IMG_697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195137">
            <a:off x="698059" y="2414719"/>
            <a:ext cx="3546475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74700" dist="800100" dir="11220000" sx="173000" sy="173000" algn="ctr" rotWithShape="0">
              <a:schemeClr val="bg1">
                <a:alpha val="8000"/>
              </a:schemeClr>
            </a:outerShdw>
          </a:effectLst>
          <a:scene3d>
            <a:camera prst="orthographicFront"/>
            <a:lightRig rig="threePt" dir="t"/>
          </a:scene3d>
          <a:sp3d>
            <a:bevelT w="196850" prst="cross"/>
          </a:sp3d>
        </p:spPr>
      </p:pic>
      <p:pic>
        <p:nvPicPr>
          <p:cNvPr id="11" name="Picture 5" descr="C:\Users\User\Desktop\DSC006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253549">
            <a:off x="1235023" y="4192337"/>
            <a:ext cx="3361646" cy="214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90500" prst="cross"/>
          </a:sp3d>
        </p:spPr>
      </p:pic>
      <p:pic>
        <p:nvPicPr>
          <p:cNvPr id="12" name="Picture 3" descr="C:\Users\User\Desktop\DSC0070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301306">
            <a:off x="4963215" y="2364143"/>
            <a:ext cx="3517046" cy="226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77800" prst="cross"/>
          </a:sp3d>
        </p:spPr>
      </p:pic>
      <p:pic>
        <p:nvPicPr>
          <p:cNvPr id="13" name="Picture 2" descr="C:\Users\METOD3\Desktop\Фото\A01_11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71329">
            <a:off x="4678074" y="4239159"/>
            <a:ext cx="3218008" cy="214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96850" prst="cross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64294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sz="20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sz="20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9" y="400931"/>
            <a:ext cx="81439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Количество детей – участников летних профильных смен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ГБОУ ДО РМЭ «</a:t>
            </a:r>
            <a:r>
              <a:rPr lang="ru-RU" sz="2800" b="1" dirty="0" err="1" smtClean="0">
                <a:solidFill>
                  <a:srgbClr val="002060"/>
                </a:solidFill>
                <a:latin typeface="Bookman Old Style" pitchFamily="18" charset="0"/>
              </a:rPr>
              <a:t>ДТДиМ</a:t>
            </a: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» </a:t>
            </a:r>
            <a:endParaRPr lang="ru-RU" sz="2800" b="1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2325408"/>
            <a:ext cx="4286280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2011 год – 551 чел.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2012 год – 370 чел.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2013 год – 452 чел.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2014 год – 522 чел.</a:t>
            </a:r>
            <a:endParaRPr lang="ru-RU" sz="28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8" name="Picture 3" descr="C:\Users\User\Desktop\DSC00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357430"/>
            <a:ext cx="4286280" cy="26432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64294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sz="20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sz="20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9" y="285728"/>
            <a:ext cx="8143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Bookman Old Style" pitchFamily="18" charset="0"/>
              </a:rPr>
              <a:t>Дополнительная </a:t>
            </a:r>
            <a:r>
              <a:rPr lang="ru-RU" sz="3000" b="1" dirty="0" err="1" smtClean="0">
                <a:solidFill>
                  <a:srgbClr val="002060"/>
                </a:solidFill>
                <a:latin typeface="Bookman Old Style" pitchFamily="18" charset="0"/>
              </a:rPr>
              <a:t>общеразвивающая</a:t>
            </a:r>
            <a:r>
              <a:rPr lang="ru-RU" sz="3000" b="1" dirty="0" smtClean="0">
                <a:solidFill>
                  <a:srgbClr val="002060"/>
                </a:solidFill>
                <a:latin typeface="Bookman Old Style" pitchFamily="18" charset="0"/>
              </a:rPr>
              <a:t> программа «Разноцветная мозаика»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1500174"/>
            <a:ext cx="8501122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 smtClean="0">
                <a:solidFill>
                  <a:srgbClr val="002060"/>
                </a:solidFill>
                <a:latin typeface="Bookman Old Style" pitchFamily="18" charset="0"/>
              </a:rPr>
              <a:t>Цель программы </a:t>
            </a:r>
            <a:r>
              <a:rPr lang="ru-RU" sz="1700" dirty="0" smtClean="0">
                <a:solidFill>
                  <a:srgbClr val="002060"/>
                </a:solidFill>
                <a:latin typeface="Bookman Old Style" pitchFamily="18" charset="0"/>
              </a:rPr>
              <a:t>– создание условий для всестороннего развития личности ребенка путем  обеспечения активного, интеллектуального и эмоционально-насыщенного летнего отдыха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 smtClean="0">
                <a:solidFill>
                  <a:srgbClr val="002060"/>
                </a:solidFill>
                <a:latin typeface="Bookman Old Style" pitchFamily="18" charset="0"/>
              </a:rPr>
              <a:t>Целевые установки: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ru-RU" sz="1700" dirty="0" smtClean="0">
                <a:solidFill>
                  <a:srgbClr val="002060"/>
                </a:solidFill>
                <a:latin typeface="Bookman Old Style" pitchFamily="18" charset="0"/>
              </a:rPr>
              <a:t> социализация - подготовка к жизни в информационном обществе в </a:t>
            </a:r>
            <a:r>
              <a:rPr lang="en-US" sz="1700" dirty="0" smtClean="0">
                <a:solidFill>
                  <a:srgbClr val="002060"/>
                </a:solidFill>
                <a:latin typeface="Bookman Old Style" pitchFamily="18" charset="0"/>
              </a:rPr>
              <a:t>XXI </a:t>
            </a:r>
            <a:r>
              <a:rPr lang="ru-RU" sz="1700" dirty="0" smtClean="0">
                <a:solidFill>
                  <a:srgbClr val="002060"/>
                </a:solidFill>
                <a:latin typeface="Bookman Old Style" pitchFamily="18" charset="0"/>
              </a:rPr>
              <a:t>веке;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ru-RU" sz="1700" dirty="0" smtClean="0">
                <a:solidFill>
                  <a:srgbClr val="002060"/>
                </a:solidFill>
                <a:latin typeface="Bookman Old Style" pitchFamily="18" charset="0"/>
              </a:rPr>
              <a:t> воспитание патриотизма и гражданственности через осознание сопричастности к судьбам Родины;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ru-RU" sz="1700" dirty="0" smtClean="0">
                <a:solidFill>
                  <a:srgbClr val="002060"/>
                </a:solidFill>
                <a:latin typeface="Bookman Old Style" pitchFamily="18" charset="0"/>
              </a:rPr>
              <a:t> самостоятельность </a:t>
            </a:r>
            <a:r>
              <a:rPr lang="ru-RU" sz="1700" dirty="0" smtClean="0">
                <a:solidFill>
                  <a:srgbClr val="002060"/>
                </a:solidFill>
                <a:latin typeface="Bookman Old Style" pitchFamily="18" charset="0"/>
              </a:rPr>
              <a:t>- через </a:t>
            </a:r>
            <a:r>
              <a:rPr lang="ru-RU" sz="1700" dirty="0" smtClean="0">
                <a:solidFill>
                  <a:srgbClr val="002060"/>
                </a:solidFill>
                <a:latin typeface="Bookman Old Style" pitchFamily="18" charset="0"/>
              </a:rPr>
              <a:t>формирование мотивации к познанию, творчеству, обучению и самообучению на протяжении всей жизни;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ru-RU" sz="1700" dirty="0" smtClean="0">
                <a:solidFill>
                  <a:srgbClr val="002060"/>
                </a:solidFill>
                <a:latin typeface="Bookman Old Style" pitchFamily="18" charset="0"/>
              </a:rPr>
              <a:t> коммуникация с целью сотрудничества с другими людьми для достижения общего социально значимого результата;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ru-RU" sz="1700" dirty="0" smtClean="0">
                <a:solidFill>
                  <a:srgbClr val="002060"/>
                </a:solidFill>
                <a:latin typeface="Bookman Old Style" pitchFamily="18" charset="0"/>
              </a:rPr>
              <a:t> умение делать свободный, осознанный и ответственный выбор при принятии решений и выработке собственной позиции по важным мировоззренческим вопросам;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ru-RU" sz="1700" dirty="0" smtClean="0">
                <a:solidFill>
                  <a:srgbClr val="002060"/>
                </a:solidFill>
                <a:latin typeface="Bookman Old Style" pitchFamily="18" charset="0"/>
              </a:rPr>
              <a:t> конструктивность и позитивность, выражающиеся в умении предлагать собственные пути решения общественных проблем.</a:t>
            </a:r>
            <a:endParaRPr lang="ru-RU" sz="17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64294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sz="20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000" dirty="0" smtClean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428736"/>
            <a:ext cx="864399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sz="12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just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Профильные смены - 2015:</a:t>
            </a:r>
            <a:endParaRPr lang="ru-RU" sz="22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«Фаворский свет»</a:t>
            </a:r>
          </a:p>
          <a:p>
            <a:pPr algn="just" fontAlgn="auto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«Творческая»</a:t>
            </a:r>
          </a:p>
          <a:p>
            <a:pPr algn="just" fontAlgn="auto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«Спортивный калейдоскоп»</a:t>
            </a:r>
          </a:p>
          <a:p>
            <a:pPr fontAlgn="auto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«Разноцветная мозаика» в формате «Академии  творчества»</a:t>
            </a:r>
          </a:p>
          <a:p>
            <a:pPr fontAlgn="auto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«Фестивальная «Танцуй»</a:t>
            </a:r>
          </a:p>
          <a:p>
            <a:pPr fontAlgn="auto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Смена социально-активных организаторов «Импульс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»</a:t>
            </a:r>
          </a:p>
          <a:p>
            <a:pPr fontAlgn="auto">
              <a:lnSpc>
                <a:spcPct val="150000"/>
              </a:lnSpc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                 </a:t>
            </a:r>
            <a:r>
              <a:rPr lang="ru-RU" sz="22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Кол-во участников – 830 человек</a:t>
            </a:r>
            <a:endParaRPr lang="ru-RU" sz="2200" b="1" i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642910" y="357166"/>
            <a:ext cx="8643998" cy="12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Познавать, творить, дружить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http://cs624426.vk.me/v624426659/3eea5/YvSpnR-mld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1454986" cy="1428760"/>
          </a:xfrm>
          <a:prstGeom prst="rect">
            <a:avLst/>
          </a:prstGeom>
          <a:noFill/>
        </p:spPr>
      </p:pic>
      <p:pic>
        <p:nvPicPr>
          <p:cNvPr id="13" name="Рисунок 12" descr="http://cs627627.vk.me/v627627313/a70e/93NPM6GfjtY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928670"/>
            <a:ext cx="385765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96850" prst="cross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64294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sz="20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000" dirty="0" smtClean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00166" y="1428736"/>
            <a:ext cx="8643998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sz="12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lnSpc>
                <a:spcPct val="150000"/>
              </a:lnSpc>
              <a:defRPr/>
            </a:pPr>
            <a:endParaRPr lang="ru-RU" sz="2200" b="1" i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lnSpc>
                <a:spcPct val="150000"/>
              </a:lnSpc>
              <a:defRPr/>
            </a:pPr>
            <a:r>
              <a:rPr lang="ru-RU" sz="22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             </a:t>
            </a:r>
          </a:p>
          <a:p>
            <a:pPr algn="ctr" fontAlgn="auto">
              <a:lnSpc>
                <a:spcPct val="150000"/>
              </a:lnSpc>
              <a:defRPr/>
            </a:pPr>
            <a:r>
              <a:rPr lang="ru-RU" sz="22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2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            </a:t>
            </a:r>
          </a:p>
          <a:p>
            <a:pPr algn="ctr" fontAlgn="auto">
              <a:lnSpc>
                <a:spcPct val="150000"/>
              </a:lnSpc>
              <a:defRPr/>
            </a:pPr>
            <a:endParaRPr lang="ru-RU" sz="2200" b="1" i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lnSpc>
                <a:spcPct val="150000"/>
              </a:lnSpc>
              <a:defRPr/>
            </a:pPr>
            <a:endParaRPr lang="ru-RU" sz="2200" b="1" i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lnSpc>
                <a:spcPct val="150000"/>
              </a:lnSpc>
              <a:defRPr/>
            </a:pPr>
            <a:r>
              <a:rPr lang="ru-RU" sz="22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2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            Кол-во участников</a:t>
            </a:r>
          </a:p>
          <a:p>
            <a:pPr algn="ctr" fontAlgn="auto">
              <a:lnSpc>
                <a:spcPct val="150000"/>
              </a:lnSpc>
              <a:defRPr/>
            </a:pPr>
            <a:r>
              <a:rPr lang="ru-RU" sz="22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    в 2016 году – </a:t>
            </a:r>
          </a:p>
          <a:p>
            <a:pPr algn="ctr" fontAlgn="auto">
              <a:lnSpc>
                <a:spcPct val="150000"/>
              </a:lnSpc>
              <a:defRPr/>
            </a:pPr>
            <a:r>
              <a:rPr lang="ru-RU" sz="22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2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      1124 человека</a:t>
            </a:r>
            <a:endParaRPr lang="ru-RU" sz="22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642910" y="357166"/>
            <a:ext cx="8643998" cy="12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http://cs624426.vk.me/v624426659/3eea5/YvSpnR-mld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57166"/>
            <a:ext cx="3383812" cy="3322819"/>
          </a:xfrm>
          <a:prstGeom prst="rect">
            <a:avLst/>
          </a:prstGeom>
          <a:noFill/>
        </p:spPr>
      </p:pic>
      <p:pic>
        <p:nvPicPr>
          <p:cNvPr id="8" name="Рисунок 7" descr="V:\афиша\Афиша Радужный слои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442915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64294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X:\Образовательная деятельность\Питер 2015\дворец вид\2011.08. Вид здания ДТДМ\24A_21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614366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X:\ЦНМД\Фото\Для журнала\3_24A_19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285728"/>
            <a:ext cx="2362014" cy="1571636"/>
          </a:xfrm>
          <a:prstGeom prst="rect">
            <a:avLst/>
          </a:prstGeom>
          <a:noFill/>
        </p:spPr>
      </p:pic>
      <p:pic>
        <p:nvPicPr>
          <p:cNvPr id="1028" name="Picture 4" descr="X:\ЦНМД\Фото\Для журнала\4_24A_21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000636"/>
            <a:ext cx="2357454" cy="1568598"/>
          </a:xfrm>
          <a:prstGeom prst="rect">
            <a:avLst/>
          </a:prstGeom>
          <a:noFill/>
        </p:spPr>
      </p:pic>
      <p:pic>
        <p:nvPicPr>
          <p:cNvPr id="1029" name="Picture 5" descr="X:\ЦНМД\Фото\Для журнала\10_24A_25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5000636"/>
            <a:ext cx="2376579" cy="1581327"/>
          </a:xfrm>
          <a:prstGeom prst="rect">
            <a:avLst/>
          </a:prstGeom>
          <a:noFill/>
        </p:spPr>
      </p:pic>
      <p:pic>
        <p:nvPicPr>
          <p:cNvPr id="1030" name="Picture 6" descr="X:\ЦНМД\Фото\Для журнала\16_24A_27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1857364"/>
            <a:ext cx="2362014" cy="1571636"/>
          </a:xfrm>
          <a:prstGeom prst="rect">
            <a:avLst/>
          </a:prstGeom>
          <a:noFill/>
        </p:spPr>
      </p:pic>
      <p:pic>
        <p:nvPicPr>
          <p:cNvPr id="1031" name="Picture 7" descr="X:\ЦНМД\Фото\Для журнала\93_24A_93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3429000"/>
            <a:ext cx="2357454" cy="1571636"/>
          </a:xfrm>
          <a:prstGeom prst="rect">
            <a:avLst/>
          </a:prstGeom>
          <a:noFill/>
        </p:spPr>
      </p:pic>
      <p:pic>
        <p:nvPicPr>
          <p:cNvPr id="1032" name="Picture 8" descr="X:\ЦНМД\Фото\Для журнала\59_24A_789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3174" y="5000636"/>
            <a:ext cx="2362014" cy="1571636"/>
          </a:xfrm>
          <a:prstGeom prst="rect">
            <a:avLst/>
          </a:prstGeom>
          <a:noFill/>
        </p:spPr>
      </p:pic>
      <p:pic>
        <p:nvPicPr>
          <p:cNvPr id="1033" name="Picture 9" descr="X:\ЦНМД\Фото\Для журнала\96_24A_938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5000636"/>
            <a:ext cx="2362014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64294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sz="20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000" dirty="0" smtClean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428736"/>
            <a:ext cx="864399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sz="12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just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642910" y="357166"/>
            <a:ext cx="8643998" cy="12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Z:\Центр Позитив\Видео, лого Дворца\афиша Дворец приглашает\A01_11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477" y="357166"/>
            <a:ext cx="4401935" cy="2928958"/>
          </a:xfrm>
          <a:prstGeom prst="rect">
            <a:avLst/>
          </a:prstGeom>
          <a:noFill/>
        </p:spPr>
      </p:pic>
      <p:pic>
        <p:nvPicPr>
          <p:cNvPr id="10" name="Picture 3" descr="Z:\Центр Позитив\Видео, лого Дворца\афиша Дворец приглашает\A01_11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57166"/>
            <a:ext cx="4214842" cy="2928958"/>
          </a:xfrm>
          <a:prstGeom prst="rect">
            <a:avLst/>
          </a:prstGeom>
          <a:noFill/>
        </p:spPr>
      </p:pic>
      <p:pic>
        <p:nvPicPr>
          <p:cNvPr id="2" name="Picture 2" descr="Z:\Центр Позитив\Видео, лого Дворца\афиша Дворец приглашает\A01_178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387259"/>
            <a:ext cx="4572032" cy="3042137"/>
          </a:xfrm>
          <a:prstGeom prst="rect">
            <a:avLst/>
          </a:prstGeom>
          <a:noFill/>
        </p:spPr>
      </p:pic>
      <p:pic>
        <p:nvPicPr>
          <p:cNvPr id="2051" name="Picture 3" descr="Z:\Центр Позитив\Видео, лого Дворца\афиша Дворец приглашает\A01_254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0" y="3357562"/>
            <a:ext cx="4643470" cy="3089670"/>
          </a:xfrm>
          <a:prstGeom prst="rect">
            <a:avLst/>
          </a:prstGeom>
          <a:noFill/>
        </p:spPr>
      </p:pic>
      <p:pic>
        <p:nvPicPr>
          <p:cNvPr id="12" name="Picture 2" descr="http://cs624426.vk.me/v624426659/3eea5/YvSpnR-mld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0496" y="2500306"/>
            <a:ext cx="1454986" cy="142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64294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sz="20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000" dirty="0" smtClean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428736"/>
            <a:ext cx="864399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sz="12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just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642910" y="357166"/>
            <a:ext cx="8643998" cy="12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Рисунок 10" descr="Z:\Центр Позитив\Видео, лого Дворца\афиша Дворец приглашает\IMG_63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14686"/>
            <a:ext cx="4214842" cy="318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Z:\Центр Позитив\Лагерь Радужный\Лагеря\Радужный\Танцуй - фото\XuEyYfD6k1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85728"/>
            <a:ext cx="434432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IMG_52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19" y="285728"/>
            <a:ext cx="4173195" cy="2786082"/>
          </a:xfrm>
          <a:prstGeom prst="rect">
            <a:avLst/>
          </a:prstGeom>
        </p:spPr>
      </p:pic>
      <p:pic>
        <p:nvPicPr>
          <p:cNvPr id="16" name="Рисунок 15" descr="IMG_07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214686"/>
            <a:ext cx="4214842" cy="3161132"/>
          </a:xfrm>
          <a:prstGeom prst="rect">
            <a:avLst/>
          </a:prstGeom>
        </p:spPr>
      </p:pic>
      <p:pic>
        <p:nvPicPr>
          <p:cNvPr id="17" name="Picture 2" descr="http://cs624426.vk.me/v624426659/3eea5/YvSpnR-mld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2571744"/>
            <a:ext cx="1454986" cy="142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64294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sz="20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000" dirty="0" smtClean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428736"/>
            <a:ext cx="864399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sz="12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just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642910" y="357166"/>
            <a:ext cx="8643998" cy="12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Z:\ЦНМД\Новая папка (2)\ehSPVoqcf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4189597" cy="2786082"/>
          </a:xfrm>
          <a:prstGeom prst="rect">
            <a:avLst/>
          </a:prstGeom>
          <a:noFill/>
        </p:spPr>
      </p:pic>
      <p:pic>
        <p:nvPicPr>
          <p:cNvPr id="4099" name="Picture 3" descr="Z:\ЦНМД\Новая папка (2)\RmhqnYC1Jd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75905"/>
            <a:ext cx="4262434" cy="2838781"/>
          </a:xfrm>
          <a:prstGeom prst="rect">
            <a:avLst/>
          </a:prstGeom>
          <a:noFill/>
        </p:spPr>
      </p:pic>
      <p:pic>
        <p:nvPicPr>
          <p:cNvPr id="4100" name="Picture 4" descr="Z:\ЦНМД\Новая папка (2)\IaldquMUF1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281003"/>
            <a:ext cx="4512789" cy="3076955"/>
          </a:xfrm>
          <a:prstGeom prst="rect">
            <a:avLst/>
          </a:prstGeom>
          <a:noFill/>
        </p:spPr>
      </p:pic>
      <p:pic>
        <p:nvPicPr>
          <p:cNvPr id="4101" name="Picture 5" descr="Z:\ЦНМД\Новая папка (2)\XgYgcKBsel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3352155"/>
            <a:ext cx="4191425" cy="3005803"/>
          </a:xfrm>
          <a:prstGeom prst="rect">
            <a:avLst/>
          </a:prstGeom>
          <a:noFill/>
        </p:spPr>
      </p:pic>
      <p:pic>
        <p:nvPicPr>
          <p:cNvPr id="18" name="Picture 2" descr="http://cs624426.vk.me/v624426659/3eea5/YvSpnR-mld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3306" y="2571744"/>
            <a:ext cx="1527735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64294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sz="20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000" dirty="0" smtClean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428736"/>
            <a:ext cx="864399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sz="12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just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642910" y="357166"/>
            <a:ext cx="8643998" cy="12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Z:\ЦНМД\Новая папка (2)\Новая папка (3)\P44UjIB-_P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4152752" cy="3071834"/>
          </a:xfrm>
          <a:prstGeom prst="rect">
            <a:avLst/>
          </a:prstGeom>
          <a:noFill/>
        </p:spPr>
      </p:pic>
      <p:pic>
        <p:nvPicPr>
          <p:cNvPr id="5124" name="Picture 4" descr="https://pp.vk.me/c636917/v636917313/f44d/XmK7QQo6ex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85728"/>
            <a:ext cx="4214842" cy="3071834"/>
          </a:xfrm>
          <a:prstGeom prst="rect">
            <a:avLst/>
          </a:prstGeom>
          <a:noFill/>
        </p:spPr>
      </p:pic>
      <p:pic>
        <p:nvPicPr>
          <p:cNvPr id="5126" name="Picture 6" descr="https://pp.vk.me/c627627/v627627137/12759/zMiXligJHa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429000"/>
            <a:ext cx="4071966" cy="3159284"/>
          </a:xfrm>
          <a:prstGeom prst="rect">
            <a:avLst/>
          </a:prstGeom>
          <a:noFill/>
        </p:spPr>
      </p:pic>
      <p:sp>
        <p:nvSpPr>
          <p:cNvPr id="5128" name="AutoShape 8" descr="https://pp.vk.me/c626631/v626631657/254ea/t8vUHTFNvk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0" name="Picture 10" descr="https://pp.vk.me/c626631/v626631657/254ea/t8vUHTFNvk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3429000"/>
            <a:ext cx="4307996" cy="3143272"/>
          </a:xfrm>
          <a:prstGeom prst="rect">
            <a:avLst/>
          </a:prstGeom>
          <a:noFill/>
        </p:spPr>
      </p:pic>
      <p:pic>
        <p:nvPicPr>
          <p:cNvPr id="16" name="Picture 2" descr="http://cs624426.vk.me/v624426659/3eea5/YvSpnR-mld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2571744"/>
            <a:ext cx="1527735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64294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sz="20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000" dirty="0" smtClean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428736"/>
            <a:ext cx="864399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sz="12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just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642910" y="357166"/>
            <a:ext cx="8643998" cy="12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Рисунок 11" descr="2PNqYXk4a-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85728"/>
            <a:ext cx="4603940" cy="3071834"/>
          </a:xfrm>
          <a:prstGeom prst="rect">
            <a:avLst/>
          </a:prstGeom>
        </p:spPr>
      </p:pic>
      <p:pic>
        <p:nvPicPr>
          <p:cNvPr id="14" name="Рисунок 13" descr="IMG_69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9339" y="285728"/>
            <a:ext cx="4607751" cy="3071834"/>
          </a:xfrm>
          <a:prstGeom prst="rect">
            <a:avLst/>
          </a:prstGeom>
        </p:spPr>
      </p:pic>
      <p:pic>
        <p:nvPicPr>
          <p:cNvPr id="17" name="Рисунок 16" descr="IMG_69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19" y="3357562"/>
            <a:ext cx="4822065" cy="3214710"/>
          </a:xfrm>
          <a:prstGeom prst="rect">
            <a:avLst/>
          </a:prstGeom>
        </p:spPr>
      </p:pic>
      <p:pic>
        <p:nvPicPr>
          <p:cNvPr id="18" name="Picture 2" descr="http://cs624426.vk.me/v624426659/3eea5/YvSpnR-mld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3357562"/>
            <a:ext cx="3273718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64294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sz="20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000" dirty="0" smtClean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428736"/>
            <a:ext cx="864399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sz="12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just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 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642910" y="357166"/>
            <a:ext cx="8643998" cy="12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http://cs624426.vk.me/v624426659/3eea5/YvSpnR-mld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1454986" cy="142876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7143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Официальная группа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ЗДОЦ «радужный»</a:t>
            </a:r>
          </a:p>
          <a:p>
            <a:pPr lvl="0" algn="ctr">
              <a:spcBef>
                <a:spcPct val="0"/>
              </a:spcBef>
            </a:pP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Вконтакте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http://vk.com/club98344203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000240"/>
            <a:ext cx="684076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642942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2000" b="1" dirty="0" smtClean="0"/>
              <a:t>Наименование </a:t>
            </a:r>
            <a:r>
              <a:rPr lang="ru-RU" sz="2000" b="1" dirty="0" smtClean="0"/>
              <a:t>проекта:</a:t>
            </a:r>
            <a:r>
              <a:rPr lang="ru-RU" sz="2000" dirty="0" smtClean="0"/>
              <a:t> «Внедрение модели реализации дополнительных общеобразовательных программ в условиях каникулярного времени»</a:t>
            </a:r>
          </a:p>
          <a:p>
            <a:pPr>
              <a:buNone/>
            </a:pPr>
            <a:r>
              <a:rPr lang="ru-RU" sz="2000" b="1" dirty="0" smtClean="0"/>
              <a:t>Начало </a:t>
            </a:r>
            <a:r>
              <a:rPr lang="ru-RU" sz="2000" b="1" dirty="0" smtClean="0"/>
              <a:t>реализации проекта: </a:t>
            </a:r>
            <a:r>
              <a:rPr lang="ru-RU" sz="2000" dirty="0" smtClean="0"/>
              <a:t>1 июня 2015 года</a:t>
            </a:r>
          </a:p>
          <a:p>
            <a:pPr>
              <a:buNone/>
            </a:pPr>
            <a:r>
              <a:rPr lang="ru-RU" sz="2000" b="1" dirty="0" smtClean="0"/>
              <a:t>Цель </a:t>
            </a:r>
            <a:r>
              <a:rPr lang="ru-RU" sz="2000" b="1" dirty="0" smtClean="0"/>
              <a:t>проекта: </a:t>
            </a:r>
            <a:r>
              <a:rPr lang="ru-RU" sz="2000" dirty="0" smtClean="0"/>
              <a:t>создание и развитие эффективной системы реализации дополнительных общеобразовательных программ в каникулярный период с использованием потенциала сетевого взаимодействия.</a:t>
            </a:r>
          </a:p>
          <a:p>
            <a:pPr>
              <a:buNone/>
            </a:pPr>
            <a:r>
              <a:rPr lang="ru-RU" sz="2000" b="1" dirty="0" smtClean="0"/>
              <a:t>Задачи: </a:t>
            </a:r>
          </a:p>
          <a:p>
            <a:pPr>
              <a:buNone/>
            </a:pPr>
            <a:r>
              <a:rPr lang="ru-RU" sz="2000" dirty="0" smtClean="0"/>
              <a:t>1) создание базы краткосрочных дополнительных общеобразовательных программ, направленных на реализацию в каникулярный период;</a:t>
            </a:r>
          </a:p>
          <a:p>
            <a:pPr>
              <a:buNone/>
            </a:pPr>
            <a:r>
              <a:rPr lang="ru-RU" sz="2000" dirty="0" smtClean="0"/>
              <a:t>2) расширение форм отдыха и занятости детей в каникулярный период в условиях полноценного использования потенциала организаций дополнительного образования;</a:t>
            </a:r>
          </a:p>
          <a:p>
            <a:pPr>
              <a:buNone/>
            </a:pPr>
            <a:r>
              <a:rPr lang="ru-RU" sz="2000" dirty="0" smtClean="0"/>
              <a:t>3) разработка и внедрение модели повышения квалификации по тематике проекта, обеспечивающей непрерывный и адресный характер повышения квалификации;</a:t>
            </a:r>
          </a:p>
          <a:p>
            <a:pPr>
              <a:buNone/>
            </a:pPr>
            <a:r>
              <a:rPr lang="ru-RU" sz="2000" dirty="0" smtClean="0"/>
              <a:t>4) подготовка </a:t>
            </a:r>
            <a:r>
              <a:rPr lang="ru-RU" sz="2000" dirty="0" smtClean="0"/>
              <a:t>методических рекомендаций по организации образовательного отдыха детей в условиях дополнительного образования;</a:t>
            </a:r>
          </a:p>
          <a:p>
            <a:pPr>
              <a:buNone/>
            </a:pPr>
            <a:r>
              <a:rPr lang="ru-RU" sz="2000" dirty="0" smtClean="0"/>
              <a:t>5) создание условий для реализации сетевых проектов в области каникулярного отдыха детей.</a:t>
            </a:r>
          </a:p>
          <a:p>
            <a:pPr lvl="0" algn="just">
              <a:buNone/>
            </a:pPr>
            <a:endParaRPr lang="ru-RU" sz="20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64294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2200" b="1" dirty="0" smtClean="0"/>
              <a:t>     </a:t>
            </a:r>
            <a:r>
              <a:rPr lang="ru-RU" sz="2600" b="1" dirty="0" smtClean="0"/>
              <a:t>Целевая </a:t>
            </a:r>
            <a:r>
              <a:rPr lang="ru-RU" sz="2600" b="1" dirty="0" smtClean="0"/>
              <a:t>аудитория </a:t>
            </a:r>
            <a:r>
              <a:rPr lang="ru-RU" sz="2600" b="1" dirty="0" smtClean="0"/>
              <a:t>проекта</a:t>
            </a:r>
          </a:p>
          <a:p>
            <a:pPr algn="ctr">
              <a:buNone/>
            </a:pPr>
            <a:endParaRPr lang="ru-RU" sz="1000" dirty="0" smtClean="0"/>
          </a:p>
          <a:p>
            <a:pPr>
              <a:buFont typeface="Wingdings" pitchFamily="2" charset="2"/>
              <a:buChar char="ü"/>
            </a:pPr>
            <a:r>
              <a:rPr lang="ru-RU" sz="2000" b="1" dirty="0" smtClean="0"/>
              <a:t>      </a:t>
            </a:r>
            <a:r>
              <a:rPr lang="ru-RU" sz="2200" b="1" dirty="0" smtClean="0"/>
              <a:t>Дети </a:t>
            </a:r>
            <a:r>
              <a:rPr lang="ru-RU" sz="2200" b="1" dirty="0" smtClean="0"/>
              <a:t>и подростки в возрасте от 7 до 18 лет. </a:t>
            </a:r>
            <a:r>
              <a:rPr lang="ru-RU" sz="2200" i="1" dirty="0" smtClean="0"/>
              <a:t>Проблема: </a:t>
            </a:r>
            <a:r>
              <a:rPr lang="ru-RU" sz="2200" dirty="0" smtClean="0"/>
              <a:t>отсутствие мотивировки (интереса) к образовательному отдыху в каникулярный период, что приводит к низкому уровню занятости детей в летний период. 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/>
              <a:t>      </a:t>
            </a:r>
            <a:r>
              <a:rPr lang="ru-RU" sz="2200" b="1" dirty="0" smtClean="0"/>
              <a:t>Педагогические </a:t>
            </a:r>
            <a:r>
              <a:rPr lang="ru-RU" sz="2200" b="1" dirty="0" smtClean="0"/>
              <a:t>работники.</a:t>
            </a:r>
            <a:r>
              <a:rPr lang="ru-RU" sz="2200" dirty="0" smtClean="0"/>
              <a:t> </a:t>
            </a:r>
            <a:r>
              <a:rPr lang="ru-RU" sz="2200" i="1" dirty="0" smtClean="0"/>
              <a:t>Проблема:</a:t>
            </a:r>
            <a:r>
              <a:rPr lang="ru-RU" sz="2200" dirty="0" smtClean="0"/>
              <a:t> дефицит педагогических кадров с соответствующей профильной подготовкой, недостаточный уровень их профессиональной компетентности в сфере детского отдыха и оздоровления. 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/>
              <a:t>      </a:t>
            </a:r>
            <a:r>
              <a:rPr lang="ru-RU" sz="2200" b="1" dirty="0" smtClean="0"/>
              <a:t>Организации </a:t>
            </a:r>
            <a:r>
              <a:rPr lang="ru-RU" sz="2200" b="1" dirty="0" smtClean="0"/>
              <a:t>дополнительного образования. </a:t>
            </a:r>
            <a:r>
              <a:rPr lang="ru-RU" sz="2200" i="1" dirty="0" smtClean="0"/>
              <a:t>Проблема:</a:t>
            </a:r>
            <a:r>
              <a:rPr lang="ru-RU" sz="2200" dirty="0" smtClean="0"/>
              <a:t> отсутствие материально-технической базы и кадрового ресурса для реализации дополнительных общеобразовательных программ в каникулярный период. </a:t>
            </a:r>
          </a:p>
          <a:p>
            <a:pPr>
              <a:buNone/>
            </a:pPr>
            <a:endParaRPr lang="ru-RU" sz="2200" dirty="0" smtClean="0"/>
          </a:p>
          <a:p>
            <a:pPr lvl="0" algn="just">
              <a:buNone/>
            </a:pPr>
            <a:endParaRPr lang="ru-RU" sz="22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64294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>
              <a:buNone/>
            </a:pPr>
            <a:r>
              <a:rPr lang="ru-RU" sz="2200" b="1" dirty="0" smtClean="0"/>
              <a:t> </a:t>
            </a:r>
            <a:r>
              <a:rPr lang="ru-RU" sz="2200" b="1" dirty="0" smtClean="0"/>
              <a:t>    </a:t>
            </a:r>
            <a:r>
              <a:rPr lang="ru-RU" sz="2400" b="1" dirty="0" smtClean="0"/>
              <a:t>Актуальность </a:t>
            </a:r>
            <a:r>
              <a:rPr lang="ru-RU" sz="2400" b="1" dirty="0" smtClean="0"/>
              <a:t>проекта </a:t>
            </a:r>
            <a:r>
              <a:rPr lang="ru-RU" sz="2400" dirty="0" smtClean="0"/>
              <a:t>продиктована рядом </a:t>
            </a:r>
            <a:r>
              <a:rPr lang="ru-RU" sz="2400" b="1" dirty="0" smtClean="0"/>
              <a:t>проблем</a:t>
            </a:r>
            <a:r>
              <a:rPr lang="ru-RU" sz="2400" dirty="0" smtClean="0"/>
              <a:t>, связанных с организацией каникулярного времени детей: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отсутствие </a:t>
            </a:r>
            <a:r>
              <a:rPr lang="ru-RU" sz="2400" dirty="0" smtClean="0"/>
              <a:t>необходимых материально-технических условий в организациях дополнительного образования, способствующих успешной реализации проектов в каникулярный период;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несоответствие </a:t>
            </a:r>
            <a:r>
              <a:rPr lang="ru-RU" sz="2400" dirty="0" smtClean="0"/>
              <a:t>программного «поля» дополнительного образования социальному запросу потенциального потребителя услуги, в том числе в аспекте проблемы организации каникулярного времени;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отсутствие </a:t>
            </a:r>
            <a:r>
              <a:rPr lang="ru-RU" sz="2400" dirty="0" smtClean="0"/>
              <a:t>системного подхода к организационно-методическому сопровождению руководящих и педагогических работников в области организации детского образовательного отдыха.</a:t>
            </a:r>
          </a:p>
          <a:p>
            <a:pPr algn="just">
              <a:buNone/>
            </a:pPr>
            <a:endParaRPr lang="ru-RU" sz="2200" dirty="0" smtClean="0"/>
          </a:p>
          <a:p>
            <a:pPr lvl="0" algn="just">
              <a:buNone/>
            </a:pPr>
            <a:endParaRPr lang="ru-RU" sz="22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1414"/>
            <a:ext cx="8401080" cy="642942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>
              <a:buNone/>
            </a:pPr>
            <a:r>
              <a:rPr lang="ru-RU" sz="2200" b="1" dirty="0" smtClean="0"/>
              <a:t>     		</a:t>
            </a:r>
            <a:r>
              <a:rPr lang="ru-RU" sz="2400" dirty="0" smtClean="0"/>
              <a:t>В ГБОУ ДО РМЭ «</a:t>
            </a:r>
            <a:r>
              <a:rPr lang="ru-RU" sz="2400" dirty="0" err="1" smtClean="0"/>
              <a:t>ДТДиМ</a:t>
            </a:r>
            <a:r>
              <a:rPr lang="ru-RU" sz="2400" dirty="0" smtClean="0"/>
              <a:t>» созданы </a:t>
            </a:r>
            <a:r>
              <a:rPr lang="ru-RU" sz="2400" b="1" dirty="0" smtClean="0"/>
              <a:t>условия, </a:t>
            </a:r>
            <a:r>
              <a:rPr lang="ru-RU" sz="2400" dirty="0" smtClean="0"/>
              <a:t>способствующие комплексному решению указанных проблем:</a:t>
            </a:r>
          </a:p>
          <a:p>
            <a:pPr algn="just">
              <a:buNone/>
            </a:pPr>
            <a:r>
              <a:rPr lang="ru-RU" sz="2400" dirty="0" smtClean="0"/>
              <a:t>     1</a:t>
            </a:r>
            <a:r>
              <a:rPr lang="ru-RU" sz="2400" dirty="0" smtClean="0"/>
              <a:t>) наличие статуса ресурсного центра дополнительного образования в области реализации программ художественно-эстетической и социально-педагогической направленностей;</a:t>
            </a:r>
          </a:p>
          <a:p>
            <a:pPr algn="just">
              <a:buNone/>
            </a:pPr>
            <a:r>
              <a:rPr lang="ru-RU" sz="2400" dirty="0" smtClean="0"/>
              <a:t>     2</a:t>
            </a:r>
            <a:r>
              <a:rPr lang="ru-RU" sz="2400" dirty="0" smtClean="0"/>
              <a:t>) функционирование на базе Дворца Центра развития дополнительного образования, обеспечивающего организационно-методическое сопровождение педагогов;</a:t>
            </a:r>
          </a:p>
          <a:p>
            <a:pPr algn="just">
              <a:buNone/>
            </a:pPr>
            <a:r>
              <a:rPr lang="ru-RU" sz="2400" dirty="0" smtClean="0"/>
              <a:t>     3</a:t>
            </a:r>
            <a:r>
              <a:rPr lang="ru-RU" sz="2400" dirty="0" smtClean="0"/>
              <a:t>) вариативность реализации детского образовательного отдыха (профильные лагеря, лагеря дневного пребывания, палаточные лагеря); </a:t>
            </a:r>
            <a:endParaRPr lang="ru-RU" sz="2400" dirty="0" smtClean="0"/>
          </a:p>
          <a:p>
            <a:pPr algn="just">
              <a:buNone/>
            </a:pPr>
            <a:r>
              <a:rPr lang="ru-RU" sz="2400" dirty="0" smtClean="0"/>
              <a:t> </a:t>
            </a:r>
            <a:r>
              <a:rPr lang="ru-RU" sz="2400" dirty="0" smtClean="0"/>
              <a:t>    4) создание </a:t>
            </a:r>
            <a:r>
              <a:rPr lang="ru-RU" sz="2400" dirty="0" smtClean="0"/>
              <a:t>в 2015 году при Дворце загородного детского образовательного центра «Радужный</a:t>
            </a:r>
            <a:r>
              <a:rPr lang="ru-RU" sz="2400" dirty="0" smtClean="0"/>
              <a:t>», что </a:t>
            </a:r>
            <a:r>
              <a:rPr lang="ru-RU" sz="2400" dirty="0" smtClean="0"/>
              <a:t>обеспечило возможность активного внедрения программ всех направленностей дополнительного образования.</a:t>
            </a:r>
          </a:p>
          <a:p>
            <a:pPr lvl="0" algn="just">
              <a:buNone/>
            </a:pPr>
            <a:endParaRPr lang="ru-RU" sz="22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8638" y="-24"/>
            <a:ext cx="8401080" cy="64294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Bookman Old Style" pitchFamily="18" charset="0"/>
              </a:rPr>
              <a:t>Немного истории…</a:t>
            </a:r>
          </a:p>
          <a:p>
            <a:pPr algn="ctr">
              <a:buNone/>
            </a:pPr>
            <a:endParaRPr lang="ru-RU" sz="22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4" name="Picture 32" descr="Рисунок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000108"/>
            <a:ext cx="6357982" cy="4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14348" y="5249962"/>
            <a:ext cx="77867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Bookman Old Style" pitchFamily="18" charset="0"/>
              </a:rPr>
              <a:t>21 марта 1937 года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Bookman Old Style" pitchFamily="18" charset="0"/>
              </a:rPr>
              <a:t>областной Дом пионеров им.С.Орджоникидзе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Bookman Old Style" pitchFamily="18" charset="0"/>
              </a:rPr>
              <a:t>открыл свои двери для 500 </a:t>
            </a:r>
            <a:r>
              <a:rPr lang="ru-RU" sz="2200" b="1" dirty="0" smtClean="0">
                <a:solidFill>
                  <a:srgbClr val="002060"/>
                </a:solidFill>
                <a:latin typeface="Bookman Old Style" pitchFamily="18" charset="0"/>
              </a:rPr>
              <a:t>детей </a:t>
            </a:r>
            <a:endParaRPr lang="ru-RU" sz="2200" b="1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1414"/>
            <a:ext cx="8401080" cy="642942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2200" b="1" dirty="0" smtClean="0"/>
              <a:t> </a:t>
            </a:r>
            <a:r>
              <a:rPr lang="ru-RU" sz="2200" b="1" dirty="0" smtClean="0"/>
              <a:t>    </a:t>
            </a:r>
            <a:r>
              <a:rPr lang="ru-RU" sz="2400" dirty="0" smtClean="0"/>
              <a:t> </a:t>
            </a:r>
            <a:r>
              <a:rPr lang="ru-RU" sz="2400" b="1" dirty="0" smtClean="0"/>
              <a:t>Перспективы </a:t>
            </a:r>
            <a:r>
              <a:rPr lang="ru-RU" sz="2400" b="1" dirty="0" smtClean="0"/>
              <a:t>реализации проекта: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совершенствование </a:t>
            </a:r>
            <a:r>
              <a:rPr lang="ru-RU" sz="2400" dirty="0" smtClean="0"/>
              <a:t>нормативной правовой базы; регулирующей </a:t>
            </a:r>
            <a:r>
              <a:rPr lang="ru-RU" sz="2400" dirty="0" smtClean="0"/>
              <a:t>вопросы </a:t>
            </a:r>
            <a:r>
              <a:rPr lang="ru-RU" sz="2400" dirty="0" smtClean="0"/>
              <a:t>организации каникулярного образовательного отдыха;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апробация </a:t>
            </a:r>
            <a:r>
              <a:rPr lang="ru-RU" sz="2400" dirty="0" smtClean="0"/>
              <a:t>различных форм организации каникулярного отдыха детей, в том числе </a:t>
            </a:r>
            <a:r>
              <a:rPr lang="ru-RU" sz="2400" dirty="0" smtClean="0"/>
              <a:t>расширение </a:t>
            </a:r>
            <a:r>
              <a:rPr lang="ru-RU" sz="2400" dirty="0" smtClean="0"/>
              <a:t>направлений </a:t>
            </a:r>
            <a:r>
              <a:rPr lang="ru-RU" sz="2400" dirty="0" err="1" smtClean="0"/>
              <a:t>профилизации</a:t>
            </a:r>
            <a:r>
              <a:rPr lang="ru-RU" sz="2400" dirty="0" smtClean="0"/>
              <a:t> детского отдыха;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внедрение </a:t>
            </a:r>
            <a:r>
              <a:rPr lang="ru-RU" sz="2400" dirty="0" smtClean="0"/>
              <a:t>«сетевых» механизмов реализации дополнительных общеобразовательных программ посредством использования потенциала образовательной и социальной среды (вузы, образовательные организации, музеи, библиотеки, общественные организации и т.д</a:t>
            </a:r>
            <a:r>
              <a:rPr lang="ru-RU" sz="2400" dirty="0" smtClean="0"/>
              <a:t>.);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актуализация </a:t>
            </a:r>
            <a:r>
              <a:rPr lang="ru-RU" sz="2400" dirty="0" smtClean="0"/>
              <a:t>краткосрочных дополнительных общеобразовательных программ, предполагающих реализацию в каникулярный период;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модернизация </a:t>
            </a:r>
            <a:r>
              <a:rPr lang="ru-RU" sz="2400" dirty="0" smtClean="0"/>
              <a:t>методического обеспечения системы дополнительного образования по вопросам организации каникулярного образовательного отдыха </a:t>
            </a:r>
            <a:r>
              <a:rPr lang="ru-RU" sz="2400" dirty="0" smtClean="0"/>
              <a:t>детей.</a:t>
            </a:r>
            <a:endParaRPr lang="ru-RU" sz="2400" dirty="0" smtClean="0"/>
          </a:p>
          <a:p>
            <a:pPr lvl="0" algn="just">
              <a:buFont typeface="Wingdings" pitchFamily="2" charset="2"/>
              <a:buChar char="ü"/>
            </a:pPr>
            <a:endParaRPr lang="ru-RU" sz="22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1414"/>
            <a:ext cx="8401080" cy="642942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2400" b="1" dirty="0" smtClean="0"/>
              <a:t>     Социальные </a:t>
            </a:r>
            <a:r>
              <a:rPr lang="ru-RU" sz="2400" b="1" dirty="0" smtClean="0"/>
              <a:t>эффекты от реализации проекта: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увеличение </a:t>
            </a:r>
            <a:r>
              <a:rPr lang="ru-RU" sz="2400" dirty="0" smtClean="0"/>
              <a:t>количества детей в возрасте от 5 до 18 лет, охваченных дополнительными общеобразовательными программами различной направленности;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увеличение </a:t>
            </a:r>
            <a:r>
              <a:rPr lang="ru-RU" sz="2400" dirty="0" smtClean="0"/>
              <a:t>количества детей в возрасте от 7 до 18 лет, охваченных отдыхом, оздоровлением и занятостью;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увеличение </a:t>
            </a:r>
            <a:r>
              <a:rPr lang="ru-RU" sz="2400" dirty="0" smtClean="0"/>
              <a:t>количества педагогических работников системы дополнительного образования, охваченных мероприятиями в области повышения профессиональной компетентности</a:t>
            </a:r>
            <a:r>
              <a:rPr lang="ru-RU" sz="2400" dirty="0" smtClean="0"/>
              <a:t>.</a:t>
            </a:r>
          </a:p>
          <a:p>
            <a:pPr>
              <a:buNone/>
            </a:pPr>
            <a:endParaRPr lang="ru-RU" sz="2400" b="1" dirty="0" smtClean="0"/>
          </a:p>
          <a:p>
            <a:pPr>
              <a:buNone/>
            </a:pPr>
            <a:r>
              <a:rPr lang="ru-RU" sz="2400" b="1" dirty="0" smtClean="0"/>
              <a:t> </a:t>
            </a:r>
            <a:r>
              <a:rPr lang="ru-RU" sz="2400" b="1" dirty="0" smtClean="0"/>
              <a:t>     Актуальные </a:t>
            </a:r>
            <a:r>
              <a:rPr lang="ru-RU" sz="2400" b="1" dirty="0" smtClean="0"/>
              <a:t>партнеры реализации проекта </a:t>
            </a:r>
            <a:r>
              <a:rPr lang="ru-RU" sz="2400" b="1" dirty="0" smtClean="0"/>
              <a:t>:</a:t>
            </a:r>
            <a:endParaRPr lang="ru-RU" sz="2400" b="1" dirty="0" smtClean="0"/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ГБУ </a:t>
            </a:r>
            <a:r>
              <a:rPr lang="ru-RU" sz="2400" dirty="0" smtClean="0"/>
              <a:t>ДПО Республики Марий Эл «Марийский институт образования»: реализация программ повышения квалификации управленческих кадров системы образования, педагогических работников по вопросам организации и сопровождения процесса каникулярного образовательного отдыха;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ГБУ </a:t>
            </a:r>
            <a:r>
              <a:rPr lang="ru-RU" sz="2400" dirty="0" smtClean="0"/>
              <a:t>Республики Марий Эл «Центр информационных технологий и оценки качества образования»: поддержка электронных информационных ресурсов;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ГБОУ </a:t>
            </a:r>
            <a:r>
              <a:rPr lang="ru-RU" sz="2400" dirty="0" smtClean="0"/>
              <a:t>ДО Республики Марий Эл «Центр детского и юношеского технического творчества»: разработка и апробация программ организации профильных лагерей технической направленности.</a:t>
            </a:r>
          </a:p>
          <a:p>
            <a:pPr>
              <a:buFont typeface="Wingdings" pitchFamily="2" charset="2"/>
              <a:buChar char="ü"/>
            </a:pPr>
            <a:endParaRPr lang="ru-RU" sz="2400" dirty="0" smtClean="0"/>
          </a:p>
          <a:p>
            <a:pPr lvl="0" algn="just">
              <a:buFont typeface="Wingdings" pitchFamily="2" charset="2"/>
              <a:buChar char="ü"/>
            </a:pPr>
            <a:endParaRPr lang="ru-RU" sz="22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1414"/>
            <a:ext cx="8401080" cy="642942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2400" b="1" dirty="0" smtClean="0"/>
              <a:t> </a:t>
            </a:r>
            <a:r>
              <a:rPr lang="ru-RU" sz="2400" b="1" dirty="0" smtClean="0"/>
              <a:t>    </a:t>
            </a:r>
            <a:r>
              <a:rPr lang="ru-RU" sz="2000" b="1" dirty="0" smtClean="0"/>
              <a:t>Проект </a:t>
            </a:r>
            <a:r>
              <a:rPr lang="ru-RU" sz="2000" b="1" dirty="0" smtClean="0"/>
              <a:t>имеет долгосрочные перспективы: </a:t>
            </a:r>
            <a:endParaRPr lang="ru-RU" sz="2000" b="1" dirty="0" smtClean="0"/>
          </a:p>
          <a:p>
            <a:pPr>
              <a:buNone/>
            </a:pPr>
            <a:endParaRPr lang="ru-RU" sz="700" dirty="0" smtClean="0"/>
          </a:p>
          <a:p>
            <a:pPr algn="just">
              <a:buNone/>
            </a:pPr>
            <a:r>
              <a:rPr lang="ru-RU" sz="2000" dirty="0" smtClean="0"/>
              <a:t>      1</a:t>
            </a:r>
            <a:r>
              <a:rPr lang="ru-RU" sz="2000" dirty="0" smtClean="0"/>
              <a:t>) по результатам его реализации на базе ЗОЦ «Радужный» при ГБОУ ДО РМЭ «Дворец творчества детей и молодежи» будет создан организационно-методический центр, обеспечивающий дальнейшее сопровождение организации каникулярного отдыха детей в республике;</a:t>
            </a:r>
          </a:p>
          <a:p>
            <a:pPr algn="just">
              <a:buNone/>
            </a:pPr>
            <a:r>
              <a:rPr lang="ru-RU" sz="2000" dirty="0" smtClean="0"/>
              <a:t>      2</a:t>
            </a:r>
            <a:r>
              <a:rPr lang="ru-RU" sz="2000" dirty="0" smtClean="0"/>
              <a:t>) обновленная материально-техническая база </a:t>
            </a:r>
            <a:r>
              <a:rPr lang="ru-RU" sz="2000" dirty="0" smtClean="0"/>
              <a:t>Центра </a:t>
            </a:r>
            <a:r>
              <a:rPr lang="ru-RU" sz="2000" dirty="0" smtClean="0"/>
              <a:t>позволит развивать современные (соответствующие потребительскому спросу) направления профильных лагерей, обновив их содержание и форму реализации, тем самым обеспечив инвестиционную привлекательность данного проекта;</a:t>
            </a:r>
          </a:p>
          <a:p>
            <a:pPr algn="just">
              <a:buNone/>
            </a:pPr>
            <a:r>
              <a:rPr lang="ru-RU" sz="2000" dirty="0" smtClean="0"/>
              <a:t>      3</a:t>
            </a:r>
            <a:r>
              <a:rPr lang="ru-RU" sz="2000" dirty="0" smtClean="0"/>
              <a:t>) планируется постоянное обновление созданной базы краткосрочных дополнительных общеобразовательных программ и программ деятельности профильных лагерей с целью трансляции программно-методического обеспечения;</a:t>
            </a:r>
          </a:p>
          <a:p>
            <a:pPr algn="just">
              <a:buNone/>
            </a:pPr>
            <a:r>
              <a:rPr lang="ru-RU" sz="2000" dirty="0" smtClean="0"/>
              <a:t>      4</a:t>
            </a:r>
            <a:r>
              <a:rPr lang="ru-RU" sz="2000" dirty="0" smtClean="0"/>
              <a:t>) продолжением методической работы станет разработка модулей программ повышения квалификации и переподготовки, по которым смогут проходить обучение не только педагоги дополнительного образования, но и другие категории педагогических </a:t>
            </a:r>
            <a:r>
              <a:rPr lang="ru-RU" sz="2000" dirty="0" smtClean="0"/>
              <a:t>работников.</a:t>
            </a: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Font typeface="Wingdings" pitchFamily="2" charset="2"/>
              <a:buChar char="ü"/>
            </a:pPr>
            <a:endParaRPr lang="ru-RU" sz="2400" dirty="0" smtClean="0"/>
          </a:p>
          <a:p>
            <a:pPr lvl="0" algn="just">
              <a:buFont typeface="Wingdings" pitchFamily="2" charset="2"/>
              <a:buChar char="ü"/>
            </a:pPr>
            <a:endParaRPr lang="ru-RU" sz="2200" dirty="0" smtClean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428604"/>
            <a:ext cx="8501122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>
              <a:defRPr/>
            </a:pP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X:\Образовательная деятельность\Питер 2015\Баннеры Дворец\Баннеры готовые\1,5-1,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8572560" cy="6286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8715436" cy="64294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Bookman Old Style" pitchFamily="18" charset="0"/>
              </a:rPr>
              <a:t>   Ведущие направления деятельности Дворца: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   1950-е годы – экологическое воспитание</a:t>
            </a:r>
          </a:p>
          <a:p>
            <a:pPr>
              <a:buNone/>
            </a:pPr>
            <a:endParaRPr lang="ru-RU" sz="12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   1960-е годы - техническое и художественно-эстетическое творчество</a:t>
            </a:r>
          </a:p>
          <a:p>
            <a:pPr>
              <a:buNone/>
            </a:pPr>
            <a:endParaRPr lang="ru-RU" sz="12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   1970-1980-е годы – развитие пионерско-комсомольского   движения: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октябрятский штаб «Вожатый», 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пионерский штаб «Эспада», 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комсомольский штаб «Бригантина» </a:t>
            </a:r>
          </a:p>
          <a:p>
            <a:pPr>
              <a:buNone/>
            </a:pPr>
            <a:endParaRPr lang="ru-RU" sz="12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   1990-е годы – организация деятельности с детьми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   дошкольного возраста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57422" y="214290"/>
            <a:ext cx="483497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Bookman Old Style" pitchFamily="18" charset="0"/>
              </a:rPr>
              <a:t>Немного истории…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85728"/>
            <a:ext cx="8429684" cy="68580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Bookman Old Style" pitchFamily="18" charset="0"/>
              </a:rPr>
              <a:t>Немного истории…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Bookman Old Style" pitchFamily="18" charset="0"/>
              </a:rPr>
              <a:t>1992 год - получение статуса образовательного 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Bookman Old Style" pitchFamily="18" charset="0"/>
              </a:rPr>
              <a:t>учреждения дополнительного образования детей</a:t>
            </a:r>
          </a:p>
          <a:p>
            <a:pPr>
              <a:buNone/>
            </a:pPr>
            <a:endParaRPr lang="ru-RU" sz="18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Bookman Old Style" pitchFamily="18" charset="0"/>
              </a:rPr>
              <a:t>2000 год – Дворец творчества юных стал Дворцом творчества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Bookman Old Style" pitchFamily="18" charset="0"/>
              </a:rPr>
              <a:t>детей и молодежи, сохранив преемственность лучших 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Bookman Old Style" pitchFamily="18" charset="0"/>
              </a:rPr>
              <a:t>традиций  дополнительного образования детей</a:t>
            </a:r>
          </a:p>
        </p:txBody>
      </p:sp>
      <p:pic>
        <p:nvPicPr>
          <p:cNvPr id="2" name="Picture 2" descr="G:\DTDiM_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928934"/>
            <a:ext cx="6429420" cy="3616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-71462"/>
            <a:ext cx="8429684" cy="64294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Bookman Old Style" pitchFamily="18" charset="0"/>
              </a:rPr>
              <a:t>Педагогический коллектив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130 педагогов: </a:t>
            </a:r>
          </a:p>
          <a:p>
            <a:pPr algn="just">
              <a:buNone/>
            </a:pPr>
            <a:endParaRPr lang="ru-RU" sz="16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5 Заслуженных работников образования и </a:t>
            </a: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культуры </a:t>
            </a: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РМЭ </a:t>
            </a:r>
          </a:p>
          <a:p>
            <a:pPr>
              <a:buNone/>
            </a:pPr>
            <a:endParaRPr lang="ru-RU" sz="5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1 Заслуженный артист РМЭ</a:t>
            </a:r>
          </a:p>
          <a:p>
            <a:pPr>
              <a:buNone/>
            </a:pPr>
            <a:endParaRPr lang="ru-RU" sz="5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18 Отличников народного просвещения и Почетных работников общего образования Российской Федерации</a:t>
            </a:r>
          </a:p>
          <a:p>
            <a:pPr>
              <a:buNone/>
            </a:pPr>
            <a:endParaRPr lang="ru-RU" sz="5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16 лауреатов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профессиональных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педагогических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конкурсов </a:t>
            </a:r>
          </a:p>
          <a:p>
            <a:pPr>
              <a:buNone/>
            </a:pPr>
            <a:endParaRPr lang="ru-RU" sz="5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41 педагог высшей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категории</a:t>
            </a:r>
            <a:endParaRPr lang="ru-RU" sz="16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endParaRPr lang="ru-RU" sz="5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1 кандидат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педагогических наук </a:t>
            </a:r>
            <a:endParaRPr lang="ru-RU" sz="16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endParaRPr lang="ru-RU" sz="8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1 кандидат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филологических наук</a:t>
            </a:r>
            <a:endParaRPr lang="ru-RU" sz="1600" b="1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Z:\ЦНМД\Сердце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857496"/>
            <a:ext cx="585791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3" name="Скругленный прямоугольник 42"/>
          <p:cNvSpPr/>
          <p:nvPr/>
        </p:nvSpPr>
        <p:spPr>
          <a:xfrm>
            <a:off x="6715140" y="1071546"/>
            <a:ext cx="1697386" cy="504057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0" name="Скругленный прямоугольник 229"/>
          <p:cNvSpPr/>
          <p:nvPr/>
        </p:nvSpPr>
        <p:spPr>
          <a:xfrm>
            <a:off x="3143240" y="6000768"/>
            <a:ext cx="2520280" cy="35719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Скругленный прямоугольник 6"/>
          <p:cNvSpPr/>
          <p:nvPr/>
        </p:nvSpPr>
        <p:spPr>
          <a:xfrm>
            <a:off x="3143240" y="428604"/>
            <a:ext cx="2286016" cy="70326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3214678" y="357166"/>
            <a:ext cx="2286016" cy="857254"/>
            <a:chOff x="3508271" y="791665"/>
            <a:chExt cx="1107568" cy="86828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508271" y="957607"/>
              <a:ext cx="1107568" cy="70234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3542883" y="791665"/>
              <a:ext cx="1031304" cy="740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9530" tIns="49530" rIns="49530" bIns="49530" spcCol="1270" anchor="ctr"/>
            <a:lstStyle/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400" b="1" dirty="0" smtClean="0">
                <a:solidFill>
                  <a:srgbClr val="000066"/>
                </a:solidFill>
                <a:latin typeface="Calibri" pitchFamily="34" charset="0"/>
              </a:endParaRPr>
            </a:p>
            <a:p>
              <a:pPr algn="ctr" defTabSz="577850" fontAlgn="auto">
                <a:defRPr/>
              </a:pPr>
              <a:r>
                <a:rPr lang="ru-RU" sz="1300" b="1" dirty="0" smtClean="0">
                  <a:solidFill>
                    <a:srgbClr val="000066"/>
                  </a:solidFill>
                  <a:latin typeface="Calibri" pitchFamily="34" charset="0"/>
                </a:rPr>
                <a:t>Учредитель </a:t>
              </a:r>
            </a:p>
            <a:p>
              <a:pPr algn="ctr" defTabSz="577850" fontAlgn="auto">
                <a:defRPr/>
              </a:pPr>
              <a:r>
                <a:rPr lang="ru-RU" sz="1300" b="1" dirty="0" smtClean="0">
                  <a:solidFill>
                    <a:srgbClr val="000066"/>
                  </a:solidFill>
                  <a:latin typeface="Calibri" pitchFamily="34" charset="0"/>
                </a:rPr>
                <a:t>Министерство образования и науки Р</a:t>
              </a:r>
              <a:r>
                <a:rPr lang="ru-RU" sz="1400" b="1" dirty="0" smtClean="0">
                  <a:solidFill>
                    <a:srgbClr val="000066"/>
                  </a:solidFill>
                  <a:latin typeface="Calibri" pitchFamily="34" charset="0"/>
                </a:rPr>
                <a:t>МЭ</a:t>
              </a:r>
              <a:endParaRPr lang="ru-RU" sz="1400" b="1" dirty="0">
                <a:solidFill>
                  <a:srgbClr val="000066"/>
                </a:solidFill>
                <a:latin typeface="Calibri" pitchFamily="34" charset="0"/>
              </a:endParaRPr>
            </a:p>
          </p:txBody>
        </p:sp>
      </p:grpSp>
      <p:sp>
        <p:nvSpPr>
          <p:cNvPr id="15" name="Скругленный прямоугольник 14"/>
          <p:cNvSpPr/>
          <p:nvPr/>
        </p:nvSpPr>
        <p:spPr>
          <a:xfrm>
            <a:off x="3714744" y="1428739"/>
            <a:ext cx="1214437" cy="50006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Скругленный прямоугольник 15"/>
          <p:cNvSpPr/>
          <p:nvPr/>
        </p:nvSpPr>
        <p:spPr>
          <a:xfrm>
            <a:off x="3786182" y="1500177"/>
            <a:ext cx="1143008" cy="428625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66"/>
                </a:solidFill>
                <a:latin typeface="Calibri" pitchFamily="34" charset="0"/>
              </a:rPr>
              <a:t>Директор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214546" y="5429264"/>
            <a:ext cx="4392488" cy="42862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Скругленный прямоугольник 21"/>
          <p:cNvSpPr/>
          <p:nvPr/>
        </p:nvSpPr>
        <p:spPr>
          <a:xfrm>
            <a:off x="3714744" y="2202576"/>
            <a:ext cx="1214437" cy="58348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Скругленный прямоугольник 26"/>
          <p:cNvSpPr/>
          <p:nvPr/>
        </p:nvSpPr>
        <p:spPr>
          <a:xfrm>
            <a:off x="3786182" y="2285992"/>
            <a:ext cx="1214438" cy="571504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66"/>
                </a:solidFill>
                <a:latin typeface="Calibri" pitchFamily="34" charset="0"/>
              </a:rPr>
              <a:t>Заместители директора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786578" y="1142984"/>
            <a:ext cx="1643074" cy="500066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0066"/>
                </a:solidFill>
                <a:latin typeface="Calibri" pitchFamily="34" charset="0"/>
              </a:rPr>
              <a:t>Педагогический </a:t>
            </a:r>
            <a:r>
              <a:rPr lang="ru-RU" sz="1400" b="1" dirty="0">
                <a:solidFill>
                  <a:srgbClr val="000066"/>
                </a:solidFill>
                <a:latin typeface="Calibri" pitchFamily="34" charset="0"/>
              </a:rPr>
              <a:t>совет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715140" y="1714488"/>
            <a:ext cx="1625948" cy="571504"/>
          </a:xfrm>
          <a:prstGeom prst="roundRect">
            <a:avLst>
              <a:gd name="adj" fmla="val 1000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Скругленный прямоугольник 43"/>
          <p:cNvSpPr/>
          <p:nvPr/>
        </p:nvSpPr>
        <p:spPr>
          <a:xfrm>
            <a:off x="6715140" y="428604"/>
            <a:ext cx="1643063" cy="576064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Скругленный прямоугольник 45"/>
          <p:cNvSpPr/>
          <p:nvPr/>
        </p:nvSpPr>
        <p:spPr>
          <a:xfrm>
            <a:off x="3143240" y="6072206"/>
            <a:ext cx="2438573" cy="357190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Обучающиеся</a:t>
            </a:r>
            <a:endParaRPr lang="ru-RU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786578" y="1785926"/>
            <a:ext cx="1643074" cy="500066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66"/>
                </a:solidFill>
                <a:latin typeface="Calibri" pitchFamily="34" charset="0"/>
              </a:rPr>
              <a:t>Попечительский совет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786578" y="500042"/>
            <a:ext cx="1643074" cy="503485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0066"/>
                </a:solidFill>
                <a:latin typeface="Calibri" pitchFamily="34" charset="0"/>
              </a:rPr>
              <a:t>Общее собрание трудового кол-ва</a:t>
            </a:r>
          </a:p>
        </p:txBody>
      </p:sp>
      <p:cxnSp>
        <p:nvCxnSpPr>
          <p:cNvPr id="53" name="Прямая со стрелкой 52"/>
          <p:cNvCxnSpPr>
            <a:stCxn id="16" idx="3"/>
            <a:endCxn id="44" idx="1"/>
          </p:cNvCxnSpPr>
          <p:nvPr/>
        </p:nvCxnSpPr>
        <p:spPr>
          <a:xfrm flipV="1">
            <a:off x="4929190" y="716636"/>
            <a:ext cx="1785950" cy="9978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stCxn id="16" idx="3"/>
            <a:endCxn id="43" idx="1"/>
          </p:cNvCxnSpPr>
          <p:nvPr/>
        </p:nvCxnSpPr>
        <p:spPr>
          <a:xfrm flipV="1">
            <a:off x="4929190" y="1323575"/>
            <a:ext cx="1785950" cy="3909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stCxn id="16" idx="3"/>
            <a:endCxn id="42" idx="1"/>
          </p:cNvCxnSpPr>
          <p:nvPr/>
        </p:nvCxnSpPr>
        <p:spPr>
          <a:xfrm>
            <a:off x="4929190" y="1714490"/>
            <a:ext cx="1785950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Скругленный прямоугольник 75"/>
          <p:cNvSpPr/>
          <p:nvPr/>
        </p:nvSpPr>
        <p:spPr>
          <a:xfrm>
            <a:off x="3357554" y="3071810"/>
            <a:ext cx="2000264" cy="64294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3" name="Скругленный прямоугольник 82"/>
          <p:cNvSpPr/>
          <p:nvPr/>
        </p:nvSpPr>
        <p:spPr>
          <a:xfrm>
            <a:off x="2143108" y="5500702"/>
            <a:ext cx="4391918" cy="42862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Педагогические сотрудники </a:t>
            </a:r>
            <a:endParaRPr lang="ru-RU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3500430" y="3143248"/>
            <a:ext cx="1857388" cy="571504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  <a:t>Руководители  Центров</a:t>
            </a:r>
            <a:endParaRPr lang="ru-RU" sz="1600" b="1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</p:txBody>
      </p:sp>
      <p:cxnSp>
        <p:nvCxnSpPr>
          <p:cNvPr id="123" name="Прямая со стрелкой 122"/>
          <p:cNvCxnSpPr>
            <a:stCxn id="87" idx="3"/>
            <a:endCxn id="147" idx="1"/>
          </p:cNvCxnSpPr>
          <p:nvPr/>
        </p:nvCxnSpPr>
        <p:spPr>
          <a:xfrm flipV="1">
            <a:off x="5357818" y="3393281"/>
            <a:ext cx="1357322" cy="357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Скругленный прямоугольник 132"/>
          <p:cNvSpPr/>
          <p:nvPr/>
        </p:nvSpPr>
        <p:spPr>
          <a:xfrm>
            <a:off x="6429388" y="4572008"/>
            <a:ext cx="1143000" cy="571504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5" name="Скругленный прямоугольник 134"/>
          <p:cNvSpPr/>
          <p:nvPr/>
        </p:nvSpPr>
        <p:spPr>
          <a:xfrm>
            <a:off x="2500298" y="4572008"/>
            <a:ext cx="1094369" cy="64295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6" name="Скругленный прямоугольник 135"/>
          <p:cNvSpPr/>
          <p:nvPr/>
        </p:nvSpPr>
        <p:spPr>
          <a:xfrm>
            <a:off x="1214414" y="4572008"/>
            <a:ext cx="1143008" cy="64295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7" name="Скругленный прямоугольник 136"/>
          <p:cNvSpPr/>
          <p:nvPr/>
        </p:nvSpPr>
        <p:spPr>
          <a:xfrm>
            <a:off x="5072066" y="4572008"/>
            <a:ext cx="1166814" cy="64294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8" name="Скругленный прямоугольник 137"/>
          <p:cNvSpPr/>
          <p:nvPr/>
        </p:nvSpPr>
        <p:spPr>
          <a:xfrm>
            <a:off x="2428860" y="4643446"/>
            <a:ext cx="1093799" cy="642951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0066"/>
                </a:solidFill>
                <a:latin typeface="Calibri" pitchFamily="34" charset="0"/>
              </a:rPr>
              <a:t>ЦЭВ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0066"/>
                </a:solidFill>
                <a:latin typeface="Calibri" pitchFamily="34" charset="0"/>
              </a:rPr>
              <a:t>«</a:t>
            </a:r>
            <a:r>
              <a:rPr lang="ru-RU" sz="1200" b="1" dirty="0" smtClean="0">
                <a:solidFill>
                  <a:srgbClr val="000066"/>
                </a:solidFill>
                <a:latin typeface="Calibri" pitchFamily="34" charset="0"/>
              </a:rPr>
              <a:t>Созвездие»</a:t>
            </a:r>
            <a:endParaRPr lang="ru-RU" sz="12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39" name="Скругленный прямоугольник 138"/>
          <p:cNvSpPr/>
          <p:nvPr/>
        </p:nvSpPr>
        <p:spPr>
          <a:xfrm>
            <a:off x="1214414" y="4643446"/>
            <a:ext cx="1071570" cy="642942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66"/>
                </a:solidFill>
                <a:latin typeface="Calibri" pitchFamily="34" charset="0"/>
              </a:rPr>
              <a:t>ЦОМР </a:t>
            </a:r>
            <a:r>
              <a:rPr lang="ru-RU" sz="1100" b="1" dirty="0">
                <a:solidFill>
                  <a:srgbClr val="000066"/>
                </a:solidFill>
                <a:latin typeface="Calibri" pitchFamily="34" charset="0"/>
              </a:rPr>
              <a:t>«</a:t>
            </a:r>
            <a:r>
              <a:rPr lang="ru-RU" sz="1400" b="1" dirty="0" smtClean="0">
                <a:solidFill>
                  <a:srgbClr val="000066"/>
                </a:solidFill>
                <a:latin typeface="Calibri" pitchFamily="34" charset="0"/>
              </a:rPr>
              <a:t>Позитив</a:t>
            </a:r>
            <a:r>
              <a:rPr lang="ru-RU" sz="1050" b="1" dirty="0" smtClean="0">
                <a:solidFill>
                  <a:srgbClr val="000066"/>
                </a:solidFill>
                <a:latin typeface="Calibri" pitchFamily="34" charset="0"/>
              </a:rPr>
              <a:t>»</a:t>
            </a:r>
            <a:endParaRPr lang="ru-RU" sz="1050" dirty="0">
              <a:solidFill>
                <a:srgbClr val="000066"/>
              </a:solidFill>
            </a:endParaRPr>
          </a:p>
        </p:txBody>
      </p:sp>
      <p:sp>
        <p:nvSpPr>
          <p:cNvPr id="140" name="Скругленный прямоугольник 139"/>
          <p:cNvSpPr/>
          <p:nvPr/>
        </p:nvSpPr>
        <p:spPr>
          <a:xfrm>
            <a:off x="5000628" y="4643446"/>
            <a:ext cx="1143008" cy="642941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 smtClean="0">
                <a:solidFill>
                  <a:srgbClr val="000066"/>
                </a:solidFill>
                <a:latin typeface="Calibri" pitchFamily="34" charset="0"/>
              </a:rPr>
              <a:t>ЦФКиС</a:t>
            </a:r>
            <a:endParaRPr lang="ru-RU" sz="14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41" name="Скругленный прямоугольник 140"/>
          <p:cNvSpPr/>
          <p:nvPr/>
        </p:nvSpPr>
        <p:spPr>
          <a:xfrm>
            <a:off x="6357950" y="4643446"/>
            <a:ext cx="1143000" cy="642942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66"/>
                </a:solidFill>
                <a:latin typeface="Calibri" pitchFamily="34" charset="0"/>
              </a:rPr>
              <a:t>ЦТОД</a:t>
            </a:r>
            <a:r>
              <a:rPr lang="ru-RU" sz="1200" b="1" dirty="0">
                <a:solidFill>
                  <a:srgbClr val="000066"/>
                </a:solidFill>
                <a:latin typeface="Calibri" pitchFamily="34" charset="0"/>
              </a:rPr>
              <a:t> </a:t>
            </a:r>
            <a:endParaRPr lang="ru-RU" sz="12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Calibri" pitchFamily="34" charset="0"/>
              </a:rPr>
              <a:t>«</a:t>
            </a:r>
            <a:r>
              <a:rPr lang="ru-RU" sz="1200" b="1" dirty="0" err="1" smtClean="0">
                <a:solidFill>
                  <a:srgbClr val="000066"/>
                </a:solidFill>
                <a:latin typeface="Calibri" pitchFamily="34" charset="0"/>
              </a:rPr>
              <a:t>Цветик-Семицветик</a:t>
            </a:r>
            <a:r>
              <a:rPr lang="ru-RU" sz="1200" b="1" dirty="0" smtClean="0">
                <a:solidFill>
                  <a:srgbClr val="000066"/>
                </a:solidFill>
                <a:latin typeface="Calibri" pitchFamily="34" charset="0"/>
              </a:rPr>
              <a:t>»</a:t>
            </a:r>
            <a:endParaRPr lang="ru-RU" sz="12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47" name="Скругленный прямоугольник 146"/>
          <p:cNvSpPr/>
          <p:nvPr/>
        </p:nvSpPr>
        <p:spPr>
          <a:xfrm>
            <a:off x="6715140" y="3071810"/>
            <a:ext cx="1285884" cy="64294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8" name="Скругленный прямоугольник 147"/>
          <p:cNvSpPr/>
          <p:nvPr/>
        </p:nvSpPr>
        <p:spPr>
          <a:xfrm>
            <a:off x="3714744" y="4572008"/>
            <a:ext cx="1214446" cy="64294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5" name="Скругленный прямоугольник 84"/>
          <p:cNvSpPr/>
          <p:nvPr/>
        </p:nvSpPr>
        <p:spPr>
          <a:xfrm>
            <a:off x="3643306" y="4643446"/>
            <a:ext cx="1214446" cy="642942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0066"/>
                </a:solidFill>
                <a:latin typeface="Calibri" pitchFamily="34" charset="0"/>
              </a:rPr>
              <a:t>ЦХТ</a:t>
            </a:r>
            <a:endParaRPr lang="ru-RU" sz="1400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Calibri" pitchFamily="34" charset="0"/>
              </a:rPr>
              <a:t>«Отражение</a:t>
            </a:r>
            <a:r>
              <a:rPr lang="ru-RU" sz="1400" b="1" dirty="0" smtClean="0">
                <a:solidFill>
                  <a:srgbClr val="000066"/>
                </a:solidFill>
                <a:latin typeface="Calibri" pitchFamily="34" charset="0"/>
              </a:rPr>
              <a:t>»</a:t>
            </a:r>
            <a:endParaRPr lang="ru-RU" sz="14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49" name="Скругленный прямоугольник 148"/>
          <p:cNvSpPr/>
          <p:nvPr/>
        </p:nvSpPr>
        <p:spPr>
          <a:xfrm>
            <a:off x="928662" y="1428736"/>
            <a:ext cx="1285884" cy="64294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2" name="Скругленный прямоугольник 151"/>
          <p:cNvSpPr/>
          <p:nvPr/>
        </p:nvSpPr>
        <p:spPr>
          <a:xfrm>
            <a:off x="1000100" y="1500174"/>
            <a:ext cx="1285884" cy="642942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Calibri" pitchFamily="34" charset="0"/>
              </a:rPr>
              <a:t>Центр развития дополнительного образования</a:t>
            </a:r>
            <a:endParaRPr lang="ru-RU" sz="12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786578" y="3143248"/>
            <a:ext cx="1285884" cy="642942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66"/>
                </a:solidFill>
                <a:latin typeface="Calibri" pitchFamily="34" charset="0"/>
              </a:rPr>
              <a:t>Малый педсовет</a:t>
            </a:r>
          </a:p>
        </p:txBody>
      </p:sp>
      <p:cxnSp>
        <p:nvCxnSpPr>
          <p:cNvPr id="164" name="Прямая со стрелкой 163"/>
          <p:cNvCxnSpPr/>
          <p:nvPr/>
        </p:nvCxnSpPr>
        <p:spPr>
          <a:xfrm>
            <a:off x="4357686" y="1214422"/>
            <a:ext cx="1" cy="28575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Скругленный прямоугольник 149"/>
          <p:cNvSpPr/>
          <p:nvPr/>
        </p:nvSpPr>
        <p:spPr>
          <a:xfrm>
            <a:off x="7715272" y="4572008"/>
            <a:ext cx="1078980" cy="571504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4" name="Скругленный прямоугольник 133"/>
          <p:cNvSpPr/>
          <p:nvPr/>
        </p:nvSpPr>
        <p:spPr>
          <a:xfrm>
            <a:off x="7643834" y="4643446"/>
            <a:ext cx="1079550" cy="642942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0066"/>
                </a:solidFill>
                <a:latin typeface="Calibri" pitchFamily="34" charset="0"/>
              </a:rPr>
              <a:t>ЦСТ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0066"/>
                </a:solidFill>
                <a:latin typeface="Calibri" pitchFamily="34" charset="0"/>
              </a:rPr>
              <a:t>«РОСТ»</a:t>
            </a:r>
            <a:endParaRPr lang="ru-RU" sz="14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cxnSp>
        <p:nvCxnSpPr>
          <p:cNvPr id="143" name="Прямая со стрелкой 142"/>
          <p:cNvCxnSpPr/>
          <p:nvPr/>
        </p:nvCxnSpPr>
        <p:spPr>
          <a:xfrm rot="10800000" flipV="1">
            <a:off x="2000232" y="3786190"/>
            <a:ext cx="2000264" cy="7858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 стрелкой 143"/>
          <p:cNvCxnSpPr>
            <a:endCxn id="135" idx="0"/>
          </p:cNvCxnSpPr>
          <p:nvPr/>
        </p:nvCxnSpPr>
        <p:spPr>
          <a:xfrm rot="10800000" flipV="1">
            <a:off x="3047484" y="3786190"/>
            <a:ext cx="1095891" cy="7858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 стрелкой 150"/>
          <p:cNvCxnSpPr>
            <a:endCxn id="148" idx="0"/>
          </p:cNvCxnSpPr>
          <p:nvPr/>
        </p:nvCxnSpPr>
        <p:spPr>
          <a:xfrm rot="5400000">
            <a:off x="3946918" y="4161240"/>
            <a:ext cx="785818" cy="357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 стрелкой 159"/>
          <p:cNvCxnSpPr/>
          <p:nvPr/>
        </p:nvCxnSpPr>
        <p:spPr>
          <a:xfrm>
            <a:off x="4572000" y="3786190"/>
            <a:ext cx="2143140" cy="714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 стрелкой 160"/>
          <p:cNvCxnSpPr/>
          <p:nvPr/>
        </p:nvCxnSpPr>
        <p:spPr>
          <a:xfrm>
            <a:off x="4500562" y="3786190"/>
            <a:ext cx="1000132" cy="7858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 стрелкой 162"/>
          <p:cNvCxnSpPr/>
          <p:nvPr/>
        </p:nvCxnSpPr>
        <p:spPr>
          <a:xfrm>
            <a:off x="4714876" y="3786190"/>
            <a:ext cx="3714776" cy="7858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Прямая со стрелкой 230"/>
          <p:cNvCxnSpPr/>
          <p:nvPr/>
        </p:nvCxnSpPr>
        <p:spPr>
          <a:xfrm rot="10800000" flipV="1">
            <a:off x="2357422" y="1857362"/>
            <a:ext cx="1285886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4357686" y="1928802"/>
            <a:ext cx="1" cy="28575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5072066" y="2643182"/>
            <a:ext cx="1571636" cy="57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Скругленный прямоугольник 55"/>
          <p:cNvSpPr/>
          <p:nvPr/>
        </p:nvSpPr>
        <p:spPr>
          <a:xfrm>
            <a:off x="714348" y="2857496"/>
            <a:ext cx="1285884" cy="64294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7" name="Скругленный прямоугольник 56"/>
          <p:cNvSpPr/>
          <p:nvPr/>
        </p:nvSpPr>
        <p:spPr>
          <a:xfrm>
            <a:off x="785786" y="2928934"/>
            <a:ext cx="1285884" cy="642942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Calibri" pitchFamily="34" charset="0"/>
              </a:rPr>
              <a:t>Центр </a:t>
            </a:r>
            <a:r>
              <a:rPr lang="ru-RU" sz="1200" b="1" dirty="0" smtClean="0">
                <a:solidFill>
                  <a:srgbClr val="000066"/>
                </a:solidFill>
                <a:latin typeface="Calibri" pitchFamily="34" charset="0"/>
              </a:rPr>
              <a:t>научно-методической деятельности</a:t>
            </a:r>
            <a:endParaRPr lang="ru-RU" sz="12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cxnSp>
        <p:nvCxnSpPr>
          <p:cNvPr id="58" name="Прямая со стрелкой 57"/>
          <p:cNvCxnSpPr/>
          <p:nvPr/>
        </p:nvCxnSpPr>
        <p:spPr>
          <a:xfrm rot="10800000">
            <a:off x="2143108" y="3286124"/>
            <a:ext cx="121444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Скругленный прямоугольник 70"/>
          <p:cNvSpPr/>
          <p:nvPr/>
        </p:nvSpPr>
        <p:spPr>
          <a:xfrm>
            <a:off x="428596" y="3714752"/>
            <a:ext cx="1285884" cy="64294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2" name="Скругленный прямоугольник 71"/>
          <p:cNvSpPr/>
          <p:nvPr/>
        </p:nvSpPr>
        <p:spPr>
          <a:xfrm>
            <a:off x="500034" y="3786190"/>
            <a:ext cx="1285884" cy="71438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smtClean="0">
                <a:solidFill>
                  <a:srgbClr val="000066"/>
                </a:solidFill>
                <a:latin typeface="Calibri" pitchFamily="34" charset="0"/>
              </a:rPr>
              <a:t>Центр </a:t>
            </a:r>
            <a:r>
              <a:rPr lang="ru-RU" sz="1000" b="1" dirty="0" smtClean="0">
                <a:solidFill>
                  <a:srgbClr val="000066"/>
                </a:solidFill>
                <a:latin typeface="Calibri" pitchFamily="34" charset="0"/>
              </a:rPr>
              <a:t>по развитию лидерской одаренности </a:t>
            </a:r>
            <a:r>
              <a:rPr lang="ru-RU" sz="1200" b="1" dirty="0" smtClean="0">
                <a:solidFill>
                  <a:srgbClr val="000066"/>
                </a:solidFill>
                <a:latin typeface="Calibri" pitchFamily="34" charset="0"/>
              </a:rPr>
              <a:t>«Импульс»</a:t>
            </a:r>
            <a:endParaRPr lang="ru-RU" sz="12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cxnSp>
        <p:nvCxnSpPr>
          <p:cNvPr id="75" name="Прямая со стрелкой 74"/>
          <p:cNvCxnSpPr/>
          <p:nvPr/>
        </p:nvCxnSpPr>
        <p:spPr>
          <a:xfrm rot="10800000" flipV="1">
            <a:off x="1857356" y="3571876"/>
            <a:ext cx="1428760" cy="57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92946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-71462"/>
            <a:ext cx="8501122" cy="685804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2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Bookman Old Style" pitchFamily="18" charset="0"/>
              </a:rPr>
              <a:t>             </a:t>
            </a:r>
            <a:r>
              <a:rPr lang="ru-RU" sz="3400" b="1" dirty="0" smtClean="0">
                <a:solidFill>
                  <a:srgbClr val="002060"/>
                </a:solidFill>
                <a:latin typeface="Bookman Old Style" pitchFamily="18" charset="0"/>
              </a:rPr>
              <a:t>Ц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ТОД «</a:t>
            </a:r>
            <a:r>
              <a:rPr lang="ru-RU" b="1" dirty="0" err="1" smtClean="0">
                <a:solidFill>
                  <a:srgbClr val="002060"/>
                </a:solidFill>
                <a:latin typeface="Bookman Old Style" pitchFamily="18" charset="0"/>
              </a:rPr>
              <a:t>Цветик-семицветик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»</a:t>
            </a:r>
            <a:endParaRPr lang="ru-RU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endParaRPr lang="ru-RU" sz="17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sz="1700" b="1" dirty="0" smtClean="0">
                <a:solidFill>
                  <a:srgbClr val="002060"/>
                </a:solidFill>
                <a:latin typeface="Bookman Old Style" pitchFamily="18" charset="0"/>
              </a:rPr>
              <a:t>    </a:t>
            </a:r>
            <a:r>
              <a:rPr lang="ru-RU" sz="1700" b="1" dirty="0" smtClean="0">
                <a:solidFill>
                  <a:srgbClr val="002060"/>
                </a:solidFill>
                <a:latin typeface="Bookman Old Style" pitchFamily="18" charset="0"/>
              </a:rPr>
              <a:t>Направления </a:t>
            </a:r>
            <a:r>
              <a:rPr lang="ru-RU" sz="1700" b="1" dirty="0" smtClean="0">
                <a:solidFill>
                  <a:srgbClr val="002060"/>
                </a:solidFill>
                <a:latin typeface="Bookman Old Style" pitchFamily="18" charset="0"/>
              </a:rPr>
              <a:t>деятельности:</a:t>
            </a:r>
          </a:p>
          <a:p>
            <a:pPr lvl="0"/>
            <a:r>
              <a:rPr lang="ru-RU" sz="1700" b="1" dirty="0" smtClean="0">
                <a:solidFill>
                  <a:srgbClr val="002060"/>
                </a:solidFill>
                <a:latin typeface="Bookman Old Style" pitchFamily="18" charset="0"/>
              </a:rPr>
              <a:t>комплексное развитие детей от 3 до 5 лет</a:t>
            </a:r>
          </a:p>
          <a:p>
            <a:pPr lvl="0"/>
            <a:r>
              <a:rPr lang="ru-RU" sz="1700" b="1" dirty="0" err="1" smtClean="0">
                <a:solidFill>
                  <a:srgbClr val="002060"/>
                </a:solidFill>
                <a:latin typeface="Bookman Old Style" pitchFamily="18" charset="0"/>
              </a:rPr>
              <a:t>предшкольная</a:t>
            </a:r>
            <a:r>
              <a:rPr lang="ru-RU" sz="1700" b="1" dirty="0" smtClean="0">
                <a:solidFill>
                  <a:srgbClr val="002060"/>
                </a:solidFill>
                <a:latin typeface="Bookman Old Style" pitchFamily="18" charset="0"/>
              </a:rPr>
              <a:t> подготовка детей от 5 до 7 лет</a:t>
            </a:r>
          </a:p>
          <a:p>
            <a:pPr lvl="0"/>
            <a:r>
              <a:rPr lang="ru-RU" sz="1700" b="1" dirty="0" smtClean="0">
                <a:solidFill>
                  <a:srgbClr val="002060"/>
                </a:solidFill>
                <a:latin typeface="Bookman Old Style" pitchFamily="18" charset="0"/>
              </a:rPr>
              <a:t>вокально-хореографическая студия для детей от 5 до 7 лет</a:t>
            </a:r>
          </a:p>
          <a:p>
            <a:pPr lvl="0"/>
            <a:r>
              <a:rPr lang="ru-RU" sz="1700" b="1" dirty="0" smtClean="0">
                <a:solidFill>
                  <a:srgbClr val="002060"/>
                </a:solidFill>
                <a:latin typeface="Bookman Old Style" pitchFamily="18" charset="0"/>
              </a:rPr>
              <a:t>вокальная студия «Нотки» для детей 5-8 лет</a:t>
            </a:r>
          </a:p>
          <a:p>
            <a:pPr lvl="0"/>
            <a:r>
              <a:rPr lang="ru-RU" sz="1700" b="1" dirty="0" smtClean="0">
                <a:solidFill>
                  <a:srgbClr val="002060"/>
                </a:solidFill>
                <a:latin typeface="Bookman Old Style" pitchFamily="18" charset="0"/>
              </a:rPr>
              <a:t>студия творческих игр для детей от 4 до 7 лет</a:t>
            </a:r>
          </a:p>
          <a:p>
            <a:pPr lvl="0"/>
            <a:r>
              <a:rPr lang="ru-RU" sz="1700" b="1" dirty="0" smtClean="0">
                <a:solidFill>
                  <a:srgbClr val="002060"/>
                </a:solidFill>
                <a:latin typeface="Bookman Old Style" pitchFamily="18" charset="0"/>
              </a:rPr>
              <a:t>изостудия для детей от 5 до 8 лет</a:t>
            </a:r>
          </a:p>
          <a:p>
            <a:pPr>
              <a:spcBef>
                <a:spcPts val="0"/>
              </a:spcBef>
              <a:buNone/>
            </a:pPr>
            <a:endParaRPr lang="ru-RU" sz="18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X:\ЦТОД Цветик Семицветик\Фото цтод\DSC058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143380"/>
            <a:ext cx="3659194" cy="245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4924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 «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X:\Центр Позитив\Фото цтод\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143380"/>
            <a:ext cx="321471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7" name="Picture 11" descr="C:\Documents and Settings\Big\Рабочий стол\визитка\слайд структурные подразделения\Семицветики\Фото 2008\Цвети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85729"/>
            <a:ext cx="1844124" cy="1643074"/>
          </a:xfrm>
          <a:prstGeom prst="ellipse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Мои рисунки\картинки\9471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2852"/>
            <a:ext cx="8072494" cy="700092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Bookman Old Style" pitchFamily="18" charset="0"/>
              </a:rPr>
              <a:t>Дворец – это школа общения,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Bookman Old Style" pitchFamily="18" charset="0"/>
              </a:rPr>
              <a:t> школа отношений,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Bookman Old Style" pitchFamily="18" charset="0"/>
              </a:rPr>
              <a:t>школа жизни</a:t>
            </a:r>
          </a:p>
          <a:p>
            <a:pPr algn="ctr">
              <a:buNone/>
            </a:pPr>
            <a:endParaRPr lang="ru-RU" sz="3400" b="1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" name="Picture 3" descr="X:\Центр Позитив\Света\Рост\РВО Эколог\25A_52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84525">
            <a:off x="603408" y="1668357"/>
            <a:ext cx="3786214" cy="25192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9" name="Рисунок 8" descr="X:\Центр Позитив\Света\Рост\ФОТО УЖАР ЭЛ\IMG_05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43807">
            <a:off x="4731128" y="1621243"/>
            <a:ext cx="3512382" cy="268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1" name="Рисунок 10" descr="X:\Центр ФКИС\фото Центра\Тэкэндо\IMG_566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714752"/>
            <a:ext cx="235745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8" name="Picture 3" descr="X:\Центр Позитив\Света\Рост\Фотовидеостудия\zfYoldn8pG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3929065"/>
            <a:ext cx="3819007" cy="25481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1348</Words>
  <Application>Microsoft Office PowerPoint</Application>
  <PresentationFormat>Экран (4:3)</PresentationFormat>
  <Paragraphs>345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glena77</cp:lastModifiedBy>
  <cp:revision>195</cp:revision>
  <dcterms:modified xsi:type="dcterms:W3CDTF">2016-11-30T14:47:00Z</dcterms:modified>
</cp:coreProperties>
</file>