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4" r:id="rId4"/>
    <p:sldId id="270" r:id="rId5"/>
    <p:sldId id="259" r:id="rId6"/>
    <p:sldId id="262" r:id="rId7"/>
    <p:sldId id="267" r:id="rId8"/>
    <p:sldId id="272" r:id="rId9"/>
    <p:sldId id="282" r:id="rId10"/>
    <p:sldId id="283" r:id="rId11"/>
    <p:sldId id="274" r:id="rId12"/>
    <p:sldId id="269" r:id="rId13"/>
    <p:sldId id="273" r:id="rId14"/>
    <p:sldId id="275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806-B79C-4068-8F44-6ED914814F52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A3D806-B79C-4068-8F44-6ED914814F52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106D3C-FB50-4D72-9658-14A59186C7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«Аттестация и портфолио педагога: маршрутный лист действий»</a:t>
            </a:r>
            <a:endParaRPr lang="ru-RU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76672"/>
            <a:ext cx="2952328" cy="4320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ЗАНЯТИЕ №6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608" y="5517231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Школа молодого педагога ОГБН ОО «ДТДМ»</a:t>
            </a:r>
          </a:p>
          <a:p>
            <a:pPr algn="ctr"/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Руководитель: Миткалева Л.А.</a:t>
            </a:r>
          </a:p>
          <a:p>
            <a:pPr algn="ctr"/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г. Ульяновск </a:t>
            </a:r>
          </a:p>
          <a:p>
            <a:pPr algn="ctr"/>
            <a:r>
              <a:rPr lang="ru-RU" sz="1400" dirty="0">
                <a:solidFill>
                  <a:schemeClr val="accent2">
                    <a:lumMod val="75000"/>
                  </a:schemeClr>
                </a:solidFill>
              </a:rPr>
              <a:t>2021 г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https://avatars.mds.yandex.net/get-zen_doc/1349008/pub_5d3583944735a600ae880ad8_5d3583dacfcc8600ac057e09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690" y="2492896"/>
            <a:ext cx="3658300" cy="265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198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предъявляемые к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высшей квалификационной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категории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33464"/>
            <a:ext cx="8640960" cy="4347864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Высшая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квалификационная категория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может быть установлена педагогическим работникам, которые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имеют установленную первую квалификационную категорию;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владеют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современными образовательными технологиями 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методиками, эффективно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применяют их в практической профессиональной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деятельности;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имеют обучающихся, которые являются победителями  всероссийских и международных олимпиад, конкурсов, соревнований;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вносят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личный вклад в повышение качества образования на основе совершенствования методов обучения 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воспитания, инновационной деятельности, в освоение новых образовательных технологий и активно распространяют собственный опыт в области повышения качества образования и воспитания.</a:t>
            </a:r>
          </a:p>
          <a:p>
            <a:endParaRPr lang="ru-RU" dirty="0"/>
          </a:p>
          <a:p>
            <a:pPr marL="137160" indent="0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222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922114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Технология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подачи документов в аттестационную комиссию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65104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Аттестация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педагогических работников проводится на основании их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заявлений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которые: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принимаются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непосредственно в аттестационной  комиссии;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направляются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 аттестационную комиссию по почте  письмом с уведомлением о вручении;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направляются 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 аттестационную комиссию с уведомлением в форме электронного документа с использованием сети «Интернет» через 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раздел «Аттестация» сайта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csnk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ru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(на странице «Личный кабинет аттестуемого»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После рассмотрения заявления  аттестационной комиссией с целью установления сроков  проведения аттестации педагогическому работнику, индивидуально с учётом срока действия ранее установленной квалификационной категории, на адрес заявителя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приходит уведомление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с указанием срока и места проведения аттестации, срока и места подачи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пакета документов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в соответствии с данными рекомендациями.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927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794"/>
            <a:ext cx="9036496" cy="149817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Документальное сопровождение аттестации педагогов на первую (высшую) квалификационную категорию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112568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1. Заявление в ГАК </a:t>
            </a: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(пишет заявитель)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137160" indent="0"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2. Портфолио.</a:t>
            </a:r>
          </a:p>
          <a:p>
            <a:pPr marL="137160" indent="0"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2.1. 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Общие сведения о педагогическом работнике</a:t>
            </a: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sz="26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заявление;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справка 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</a:rPr>
              <a:t>с места </a:t>
            </a: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работы;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копия 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</a:rPr>
              <a:t>трудовой книжки (страницы,  где указаны ФИО, место работы и занимаемая на данный момент должность</a:t>
            </a: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копия 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</a:rPr>
              <a:t>аттестационного листа (копия документа, подтверждающего установленную ранее высшую квалификационную категорию)  о присвоенной ранее квалификационной категории</a:t>
            </a: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копия 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</a:rPr>
              <a:t>документа о смене фамилии (если прилагаемые документы выданы на разные фамилии</a:t>
            </a: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);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копия диплома;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копия/и  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</a:rPr>
              <a:t>документа/</a:t>
            </a:r>
            <a:r>
              <a:rPr lang="ru-RU" sz="2600" i="1" dirty="0" err="1">
                <a:solidFill>
                  <a:schemeClr val="accent2">
                    <a:lumMod val="75000"/>
                  </a:schemeClr>
                </a:solidFill>
              </a:rPr>
              <a:t>ов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</a:rPr>
              <a:t> о прохождении курсов повышения квалификации (переподготовки</a:t>
            </a:r>
            <a:r>
              <a:rPr lang="ru-RU" sz="2600" i="1" dirty="0" smtClean="0">
                <a:solidFill>
                  <a:schemeClr val="accent2">
                    <a:lumMod val="75000"/>
                  </a:schemeClr>
                </a:solidFill>
              </a:rPr>
              <a:t>).</a:t>
            </a:r>
          </a:p>
          <a:p>
            <a:pPr marL="137160" indent="0" algn="just"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2.2. 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Лист всестороннего анализа профессиональной деятельности педагогического работника </a:t>
            </a:r>
            <a:r>
              <a:rPr lang="ru-RU" sz="2600" i="1" dirty="0">
                <a:solidFill>
                  <a:schemeClr val="accent2">
                    <a:lumMod val="75000"/>
                  </a:schemeClr>
                </a:solidFill>
              </a:rPr>
              <a:t>(для привлечённых специалистов). </a:t>
            </a:r>
            <a:endParaRPr lang="ru-RU" sz="26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137160" indent="0" algn="just">
              <a:buNone/>
            </a:pP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2.3. 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Документы и материалы по результатам деятельности педагога дополнительного </a:t>
            </a: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образования первой (высшей) </a:t>
            </a:r>
            <a:r>
              <a:rPr lang="ru-RU" sz="2900" dirty="0">
                <a:solidFill>
                  <a:schemeClr val="accent2">
                    <a:lumMod val="75000"/>
                  </a:schemeClr>
                </a:solidFill>
              </a:rPr>
              <a:t>квалификационной </a:t>
            </a:r>
            <a:r>
              <a:rPr lang="ru-RU" sz="2900" dirty="0" smtClean="0">
                <a:solidFill>
                  <a:schemeClr val="accent2">
                    <a:lumMod val="75000"/>
                  </a:schemeClr>
                </a:solidFill>
              </a:rPr>
              <a:t>категории.</a:t>
            </a:r>
            <a:endParaRPr lang="ru-RU" sz="29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894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49817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 может быть отказано в приёме заявления о прохождении аттестации для установления квалификационной категории по причине:</a:t>
            </a:r>
            <a:endParaRPr lang="ru-RU" sz="2800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23529" y="1916832"/>
            <a:ext cx="8568952" cy="36004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несовпадения у педагогического работника высшего или среднего профессионального образования с направлением подготовки, предъявляемым квалификационным характеристикам;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истечения срока действия квалификационной категории (первой или высшей) на день подачи заявления;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наличия перерыва в работе;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незначительной продолжительности работы в организации.</a:t>
            </a:r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735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СТРУКТУРА И СОДЕРЖАНИЕ ПОРТФОЛИО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958" y="1484784"/>
            <a:ext cx="8584522" cy="46371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Портфолио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представляет собой индивидуальную папку-накопитель собранных аттестуемым работником документов и материалов, свидетельствующих о профессиональной деятельности педагогического работника, о результатах его работы.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Структура портфолио включает в себя титульный лист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портфолио, визитную карточку, разделы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количество и наименование которых зависит от показателей, позволяющих осуществить всесторонний анализ профессиональной деятельности педагогических  работников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Основное содержание разделов портфолио составляют материалы и документы, представленные  на бумажном носителе в виде справок, отчетов, таблиц, распечаток, копий грамот, дипломов, сертификатов, свидетельств  и т.п., указанных в Перечне документов и материалов по результатам деятельности педагога дополнительного образования.</a:t>
            </a:r>
          </a:p>
          <a:p>
            <a:pPr algn="just"/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757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ОФОРМЛЕНИЕ ПОРТФОЛИО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1" y="1268760"/>
            <a:ext cx="8659107" cy="470916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Документы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предоставляются в копиях, заверенных руководителем аттестуемого педагогического работника, материалы подписываются руководителем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(обязательно указывается дата подписания документа, должность руководителя, расшифровка подписи)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Подготовленные аттестуемым работником  документы и материалы по каждому из показателей вкладываются  в папку.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Набор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документов по каждому показателю предваряется разделительным листом, включающим в себя номер и наименование показателя.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Титульный лист, визитная карточка, разделительные листы портфолио оформляются в соответствии с образцами в виде текста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(шрифт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Times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New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Roman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, кегль 14-18, межстрочный интервал полуторный).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Общий объем портфолио зависит от количества представленных в нем документов и материалов.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338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848872" cy="149817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УВАЖАЕМЫЕ КОЛЛЕГИ!</a:t>
            </a:r>
            <a:endParaRPr lang="ru-RU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2204864"/>
            <a:ext cx="7632848" cy="3484984"/>
          </a:xfrm>
        </p:spPr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  С более подробной информацией по аттестации педагогических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работников на квалификационную категорию (первую и высшую)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вы можете ознакомиться на сайте ОГАУ «Институт развития образования»   Министерства просвещения и воспитания Ульяновской области 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iro73.ru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8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136904" cy="1152128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АТТЕСТАЦИЯ ПЕДАГОГОВ</a:t>
            </a:r>
            <a:endParaRPr lang="ru-RU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2348880"/>
            <a:ext cx="4968552" cy="3312368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   «Комплексная оценка уровня квалификации, педагогического профессионализма и продуктивности деятельности работников образовательных учреждений».</a:t>
            </a:r>
          </a:p>
          <a:p>
            <a:pPr marL="137160" indent="0" algn="r">
              <a:buNone/>
            </a:pP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Педагогический словарь</a:t>
            </a:r>
            <a:endParaRPr lang="ru-RU" sz="1800" i="1" dirty="0"/>
          </a:p>
        </p:txBody>
      </p:sp>
      <p:pic>
        <p:nvPicPr>
          <p:cNvPr id="2050" name="Picture 2" descr="https://shkolabuduschego.ru/wp-content/uploads/2016/04/uchitel-i-gruppa-shkolniko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91" y="2420888"/>
            <a:ext cx="367240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1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НОРМАТИВНО-ПРАВОВАЯ БАЗА АТТЕСТАЦИИ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09160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Федеральный закон от 29 декабря 2012 г. № 273-ФЗ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«Об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образовании в Российской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Федерации».</a:t>
            </a:r>
            <a:endParaRPr lang="ru-RU" sz="15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Приказ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Министерства образования и науки РФ от 7 апреля 2014 г. № 276</a:t>
            </a:r>
            <a:b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"Об утверждении Порядка проведения аттестации педагогических работников организаций, осуществляющих образовательную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деятельность».</a:t>
            </a:r>
            <a:endParaRPr lang="ru-RU" sz="15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Приказ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Министерства здравоохранения и социального развития Российской Федерации от 26 августа 2010 г.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№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761н «Об утверждении Единого квалификационного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справочника должностей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руководителей, специалистов и служащих, раздел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«Квалификационные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характеристики должностей работников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образования».</a:t>
            </a:r>
            <a:endParaRPr lang="ru-RU" sz="15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Постановление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Правительства РФ от 8 августа 2013 г. № 678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«Об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организаций».</a:t>
            </a:r>
            <a:endParaRPr lang="ru-RU" sz="15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Постановление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Правительства Российской Федерации от 5 августа 2013 г. № 662  «Об утверждении Правил осуществления мониторинга системы образования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».</a:t>
            </a:r>
            <a:endParaRPr lang="ru-RU" sz="15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Приказ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Министерства образования и науки РФ от 15.01.2014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№ 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14 "Об утверждении показателей мониторинга системы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образования».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Письмо Министерства просвещения РФ от 27 января 2021 г. N ВБ-90/08/27 Об аттестации педагогических работников в целях установления квалификационной категории в 2020-2021 гг. и о продлении сроков действия квалификационных </a:t>
            </a:r>
            <a:r>
              <a:rPr lang="ru-RU" sz="1500" b="1" dirty="0" smtClean="0">
                <a:solidFill>
                  <a:schemeClr val="accent2">
                    <a:lumMod val="75000"/>
                  </a:schemeClr>
                </a:solidFill>
              </a:rPr>
              <a:t>категорий</a:t>
            </a:r>
            <a:r>
              <a:rPr lang="ru-RU" sz="15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endParaRPr lang="ru-RU" sz="15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3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79073"/>
            <a:ext cx="7200800" cy="185821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Федеральный Закон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«Об образовании в Российской Федерации»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№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273-ФЗ от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29.12.2012.                                                              </a:t>
            </a:r>
            <a:r>
              <a:rPr lang="ru-RU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Статья 49 «Аттестация педагогических работников». </a:t>
            </a:r>
            <a:endParaRPr lang="ru-RU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76434"/>
            <a:ext cx="9036496" cy="4664934"/>
          </a:xfrm>
        </p:spPr>
        <p:txBody>
          <a:bodyPr>
            <a:normAutofit fontScale="85000" lnSpcReduction="20000"/>
          </a:bodyPr>
          <a:lstStyle/>
          <a:p>
            <a:pPr marL="137160" indent="0" algn="just">
              <a:buNone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1. Аттестация педагогических работников проводится в целях подтверждения соответствия педагогических работников занимаемым ими должностям на основе оценки их профессиональной деятельности и по желанию педагогических работников в целях установления квалификационной категории.</a:t>
            </a:r>
          </a:p>
          <a:p>
            <a:pPr marL="137160" indent="0" algn="just">
              <a:buNone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2. Проведение аттестации педагогических работников в целях подтверждения соответствия педагогических работников занимаемым ими должностям осуществляется один раз в пять лет на основе оценки их профессиональной деятельности аттестационными комиссиями, самостоятельно формируемыми организациями, осуществляющими образовательную деятельность.</a:t>
            </a:r>
          </a:p>
          <a:p>
            <a:pPr marL="137160" indent="0" algn="just">
              <a:buNone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3. Проведение аттестации в целях установления квалификационной категории педагогических работников организаций, осуществляющих образовательную деятельность и находящихся в ведении федеральных органов исполнительной власти, осуществляется аттестационными комиссиями, формируемыми федеральными органами исполнительной власти, в ведении которых эти организации находятся, а в отношении педагогических работников организаций, осуществляющих образовательную деятельность и находящихся в ведении субъекта РФ, педагогических работников муниципальных и частных организаций, осуществляющих образовательную деятельность, проведение данной аттестации осуществляется аттестационными комиссиями, формируемыми уполномоченными органами государственной власти субъектов РФ.</a:t>
            </a:r>
          </a:p>
          <a:p>
            <a:pPr marL="137160" indent="0" algn="just">
              <a:buNone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</a:rPr>
              <a:t>4. Порядок проведения аттестации педагогических работников устанавливается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образования, по согласованию с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труда.</a:t>
            </a:r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Объект 3" descr="C:\Users\user\Desktop\аттестация 2018\а9.jpg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2" t="37637" r="73903" b="21080"/>
          <a:stretch/>
        </p:blipFill>
        <p:spPr bwMode="auto">
          <a:xfrm>
            <a:off x="179512" y="188640"/>
            <a:ext cx="1368152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888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НОВАЯ СИСТЕМА АТТЕСТАЦИИ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1256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Обязательная аттестация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– аттестация педагогических работников с целью подтверждения соответствия занимаемой должности.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Добровольная аттестация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– аттестация для установления соответствия уровня квалификации требованиям, предъявляемым к первой или высшей квалификационным категориям, проводится на основании заявления педагогического работника.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75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user\Desktop\аттестация 2018\а4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712968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864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1" y="0"/>
            <a:ext cx="8640961" cy="200223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Аттестация </a:t>
            </a:r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педагога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на соответствие занимаемой должности                                               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ru-RU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п.п</a:t>
            </a: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17-24 Порядка аттестации)</a:t>
            </a:r>
            <a:endParaRPr lang="ru-RU" sz="2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396048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Проводится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1 раз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5 лет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Проводится в отношении педагогических работников, не имеющих квалификационных категорий (первой или высшей).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Аттестации не подлежат: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педагогические работники, проработавшие в занимаемой должности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менее двух лет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беременные женщины и женщины, находящиеся в отпуске по беременности и родам;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педагогические работники, находящиеся в отпуске по уходу за ребенком до достижения им возраста трех лет.</a:t>
            </a:r>
          </a:p>
          <a:p>
            <a:pPr marL="137160" indent="0"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!!!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Аттестация указанных работников возможна не ранее чем через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два года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после их выхода из указанных отпусков.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2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4" y="188640"/>
            <a:ext cx="9036496" cy="149817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Аттестация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педагога на соответствие уровня квалификации требованиям первой и высшей квалификационной категории</a:t>
            </a:r>
            <a:b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(п.п.25-34 Порядка аттестации)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92" y="1844824"/>
            <a:ext cx="8856984" cy="426713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Проводится на основании заявления педагога.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Заявление педагога о проведении аттестации должно быть рассмотрено АК не позднее одного месяца со дня подачи.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Устанавливаются сроки аттестации, доводятся до сведения педагога.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АК устанавливает сроки проведения аттестации для каждого педагога индивидуально в соответствии с графиком. При составлении графика должны учитываться сроки действия ранее установленных квалификационных категорий.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Проводится экспертиза деятельности.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АК принимает решение об итогах аттестации, которое доводится до сведения работодателя и педагога.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Продолжительность аттестации для каждого педагога с начала ее проведения и до принятия решения аттестационной комиссии не должна превышать двух месяцев.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Установленная на основании аттестации квалификационная категория педагогическим работникам действительна в течение пяти лет.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Педагоги могут обратиться в АК с заявлением о проведении аттестации на высшую квалификационную категорию, не ранее, чем через два года после установления первой квалификационной категории.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14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3541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Требования, предъявляемые к первой  квалификационной категории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4320480"/>
          </a:xfrm>
        </p:spPr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Первая квалификационная категория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может быть установлена педагогическим работникам, которые: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владеют современными образовательными технологиями и методиками, эффективно применяют их в практической профессиональной деятельности;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вносят личный вклад в повышение качества образования на основе совершенствования методов обучения и воспитания;</a:t>
            </a:r>
          </a:p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имеют стабильные результаты освоения обучающимися дополнительных общеразвивающих программ и показатели динамики их достижений выше средних в субъекте РФ.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291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1205</TotalTime>
  <Words>1267</Words>
  <Application>Microsoft Office PowerPoint</Application>
  <PresentationFormat>Экран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«Аттестация и портфолио педагога: маршрутный лист действий»</vt:lpstr>
      <vt:lpstr>АТТЕСТАЦИЯ ПЕДАГОГОВ</vt:lpstr>
      <vt:lpstr>НОРМАТИВНО-ПРАВОВАЯ БАЗА АТТЕСТАЦИИ</vt:lpstr>
      <vt:lpstr>Федеральный Закон «Об образовании в Российской Федерации»  № 273-ФЗ от 29.12.2012.                                                              Статья 49 «Аттестация педагогических работников». </vt:lpstr>
      <vt:lpstr>НОВАЯ СИСТЕМА АТТЕСТАЦИИ</vt:lpstr>
      <vt:lpstr>Презентация PowerPoint</vt:lpstr>
      <vt:lpstr>Аттестация педагога                                    на соответствие занимаемой должности                                               (п.п. 17-24 Порядка аттестации)</vt:lpstr>
      <vt:lpstr>Аттестация педагога на соответствие уровня квалификации требованиям первой и высшей квалификационной категории (п.п.25-34 Порядка аттестации)</vt:lpstr>
      <vt:lpstr>Требования, предъявляемые к первой  квалификационной категории</vt:lpstr>
      <vt:lpstr> Требования, предъявляемые к высшей квалификационной категории</vt:lpstr>
      <vt:lpstr> Технология подачи документов в аттестационную комиссию </vt:lpstr>
      <vt:lpstr>Документальное сопровождение аттестации педагогов на первую (высшую) квалификационную категорию</vt:lpstr>
      <vt:lpstr>Не может быть отказано в приёме заявления о прохождении аттестации для установления квалификационной категории по причине:</vt:lpstr>
      <vt:lpstr> СТРУКТУРА И СОДЕРЖАНИЕ ПОРТФОЛИО </vt:lpstr>
      <vt:lpstr>ОФОРМЛЕНИЕ ПОРТФОЛИО</vt:lpstr>
      <vt:lpstr>УВАЖАЕМЫЕ КОЛЛЕГИ!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«Аттестация и портфолио педагога: маршрутный лист действий»</dc:title>
  <dc:creator>Дворец Творчества</dc:creator>
  <cp:lastModifiedBy>Миткалева</cp:lastModifiedBy>
  <cp:revision>104</cp:revision>
  <dcterms:created xsi:type="dcterms:W3CDTF">2018-01-09T11:42:18Z</dcterms:created>
  <dcterms:modified xsi:type="dcterms:W3CDTF">2021-02-26T08:52:50Z</dcterms:modified>
</cp:coreProperties>
</file>