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73" r:id="rId6"/>
    <p:sldId id="279" r:id="rId7"/>
    <p:sldId id="281" r:id="rId8"/>
    <p:sldId id="280" r:id="rId9"/>
    <p:sldId id="282" r:id="rId10"/>
    <p:sldId id="277" r:id="rId11"/>
    <p:sldId id="286" r:id="rId12"/>
    <p:sldId id="288" r:id="rId13"/>
    <p:sldId id="269" r:id="rId14"/>
    <p:sldId id="261" r:id="rId15"/>
    <p:sldId id="274" r:id="rId16"/>
    <p:sldId id="262" r:id="rId17"/>
    <p:sldId id="275" r:id="rId18"/>
    <p:sldId id="276" r:id="rId19"/>
    <p:sldId id="263" r:id="rId20"/>
    <p:sldId id="264" r:id="rId21"/>
    <p:sldId id="265" r:id="rId22"/>
    <p:sldId id="283" r:id="rId23"/>
    <p:sldId id="266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573139"/>
            <a:ext cx="4752527" cy="24618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«Организация дистанционного обучения обучающихся в организациях дополнительного образования: технологии, методы и средства»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5400600" cy="1080120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Школа молодого педагога ОГБН ОО «ДТДМ»</a:t>
            </a:r>
          </a:p>
          <a:p>
            <a:pPr algn="ctr"/>
            <a:r>
              <a:rPr lang="ru-RU" sz="1400" dirty="0"/>
              <a:t>Руководитель: Миткалева Л.А.</a:t>
            </a:r>
          </a:p>
          <a:p>
            <a:pPr algn="ctr"/>
            <a:r>
              <a:rPr lang="ru-RU" sz="1400" dirty="0"/>
              <a:t>г. Ульяновск </a:t>
            </a:r>
          </a:p>
          <a:p>
            <a:pPr algn="ctr"/>
            <a:r>
              <a:rPr lang="ru-RU" sz="1400" dirty="0" smtClean="0"/>
              <a:t>2021 </a:t>
            </a:r>
            <a:r>
              <a:rPr lang="ru-RU" sz="1400" dirty="0"/>
              <a:t>г.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MitkalevaLA\Desktop\ит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104456" cy="26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9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052736"/>
            <a:ext cx="5915000" cy="1146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Средства дистанционных образовательных технологий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8164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учебные книги (электронный вариант учебников, учебно-методических пособий, справочников и т.д.);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сетевые учебно-методические пособия;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компьютерные обучающие системы в обычном и мультимедийном вариантах;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аудио учебно-информационные материалы;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 учебно-информационные материалы.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tkalevaLA\Desktop\м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69864" r="63303"/>
          <a:stretch/>
        </p:blipFill>
        <p:spPr bwMode="auto">
          <a:xfrm>
            <a:off x="539552" y="764704"/>
            <a:ext cx="1872208" cy="15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1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методы дистанционного обучения: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взаимодействия обучающихся с информационно-образовательной средой и между собой (активные и интерактивные);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организации и осуществления учебно-познавательной деятельности, методы трансляции учебных материалов (кейс-технология, ТВ-технология, сетевая технология);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стимулирования учебной деятельности (методы развития интереса и методы развития ответственности);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 контроля и самоконтроля (индивидуальные и групповые, репродуктивные и творческие, синхронные и асинхронные).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14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Контроль знаний при дистанционном обучении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9850" y="2985122"/>
            <a:ext cx="24339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контроля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982297"/>
            <a:ext cx="21209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контроля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995619"/>
            <a:ext cx="21307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Кто оценивает?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420" y="2173506"/>
            <a:ext cx="43924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контроля знаний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751" y="3929969"/>
            <a:ext cx="18921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электронная почта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755" y="4822302"/>
            <a:ext cx="18561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тестирующие программы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258" y="3929969"/>
            <a:ext cx="1800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письменные работы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329" y="4791524"/>
            <a:ext cx="17951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проектная деятельность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2217" y="5585185"/>
            <a:ext cx="18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тесты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5794" y="6227437"/>
            <a:ext cx="18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устные ответы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1144" y="3942569"/>
            <a:ext cx="17918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педагог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1144" y="4760747"/>
            <a:ext cx="17918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компьютерная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программа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44830" y="3364951"/>
            <a:ext cx="0" cy="496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>
            <a:off x="1626828" y="4453189"/>
            <a:ext cx="0" cy="307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87410" y="3364951"/>
            <a:ext cx="0" cy="509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3" idx="0"/>
          </p:cNvCxnSpPr>
          <p:nvPr/>
        </p:nvCxnSpPr>
        <p:spPr>
          <a:xfrm>
            <a:off x="4552358" y="4453189"/>
            <a:ext cx="2536" cy="33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>
            <a:off x="4560099" y="5345522"/>
            <a:ext cx="2536" cy="247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>
            <a:stCxn id="14" idx="2"/>
            <a:endCxn id="15" idx="0"/>
          </p:cNvCxnSpPr>
          <p:nvPr/>
        </p:nvCxnSpPr>
        <p:spPr>
          <a:xfrm flipH="1">
            <a:off x="4585894" y="5892962"/>
            <a:ext cx="6423" cy="334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30654" y="3420550"/>
            <a:ext cx="0" cy="509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6" idx="2"/>
            <a:endCxn id="17" idx="0"/>
          </p:cNvCxnSpPr>
          <p:nvPr/>
        </p:nvCxnSpPr>
        <p:spPr>
          <a:xfrm>
            <a:off x="7607052" y="4465789"/>
            <a:ext cx="0" cy="294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9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7304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При организации </a:t>
            </a:r>
            <a:r>
              <a:rPr lang="ru-RU" sz="3600" b="1" dirty="0" smtClean="0"/>
              <a:t>дистанционного обучения </a:t>
            </a:r>
            <a:r>
              <a:rPr lang="ru-RU" sz="3600" b="1" dirty="0"/>
              <a:t>выделяют следующие направления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2" y="2852936"/>
            <a:ext cx="4339206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продолжения обучения при введении карантина;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возможности получения дополнительного образования;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получение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доступа к обширной базе данных;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доступности образования для детей, которые по каким-то причинам не могут посещать образовательные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MitkalevaLA\Desktop\ит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6768"/>
          <a:stretch/>
        </p:blipFill>
        <p:spPr bwMode="auto">
          <a:xfrm>
            <a:off x="65316" y="2852936"/>
            <a:ext cx="4354286" cy="32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3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908720"/>
            <a:ext cx="519492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Достоинства дистанционного </a:t>
            </a:r>
            <a:r>
              <a:rPr lang="ru-RU" b="1" dirty="0" smtClean="0"/>
              <a:t>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91264" cy="3456384"/>
          </a:xfrm>
        </p:spPr>
        <p:txBody>
          <a:bodyPr>
            <a:normAutofit fontScale="85000" lnSpcReduction="10000"/>
          </a:bodyPr>
          <a:lstStyle/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географических ограничений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Доступность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открытость и гибкость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взаимодействия участников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график обучения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Экономия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времени и материальных затрат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Технологичность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доступа к различным источникам информации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получения информации разнообразной по объему и содержанию</a:t>
            </a:r>
          </a:p>
          <a:p>
            <a:endParaRPr lang="ru-RU" dirty="0"/>
          </a:p>
        </p:txBody>
      </p:sp>
      <p:pic>
        <p:nvPicPr>
          <p:cNvPr id="4098" name="Picture 2" descr="C:\Users\MitkalevaLA\Desktop\ит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8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5" y="908720"/>
            <a:ext cx="8784773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Педагогический потенциал дистанционного обучения</a:t>
            </a:r>
            <a:endParaRPr lang="ru-RU" sz="3600" b="1" dirty="0"/>
          </a:p>
        </p:txBody>
      </p:sp>
      <p:pic>
        <p:nvPicPr>
          <p:cNvPr id="5122" name="Picture 2" descr="C:\Users\MitkalevaLA\Desktop\занятие 5 1го\р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20474" r="2042"/>
          <a:stretch/>
        </p:blipFill>
        <p:spPr bwMode="auto">
          <a:xfrm>
            <a:off x="323528" y="1916832"/>
            <a:ext cx="8496944" cy="47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517632" cy="6389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Недостатки дистанционного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3845431" cy="3744416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endParaRPr lang="ru-RU" dirty="0"/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Недостаточно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тесное общение педагога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обучающимся.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зависимость качества дистанционного обучения от технической оснащенности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оборудования.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должного внимания к вопросам информационной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безопасности.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Субъективное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ощущение обучающегося перегруженностью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информацией.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наличия целого ряда индивидуально- психологических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условий.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Недостаток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практических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знаний.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Users\MitkalevaLA\Desktop\и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21" y="2492896"/>
            <a:ext cx="4682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9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80728"/>
            <a:ext cx="6552728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Рекомендации педагогу дополнительного образования для организации дистанционного обучения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17032"/>
            <a:ext cx="8229600" cy="2448272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1. Определить цели, задачи и содержание программы дистанционного обучения.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2. Выбрать программное обеспечение для организации дистанционного обучения.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3. Подготовить обучающий контент.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Шаг 4. Оценить эффективность дистанционного обучения.</a:t>
            </a:r>
          </a:p>
          <a:p>
            <a:endParaRPr lang="ru-RU" dirty="0"/>
          </a:p>
        </p:txBody>
      </p:sp>
      <p:pic>
        <p:nvPicPr>
          <p:cNvPr id="11266" name="Picture 2" descr="C:\Users\MitkalevaLA\Desktop\ит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5" t="51987" r="4525" b="3936"/>
          <a:stretch/>
        </p:blipFill>
        <p:spPr bwMode="auto">
          <a:xfrm>
            <a:off x="323528" y="1268760"/>
            <a:ext cx="20702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6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Шаг 1. </a:t>
            </a:r>
            <a:r>
              <a:rPr lang="ru-RU" sz="3600" b="1" dirty="0" smtClean="0"/>
              <a:t>Цели и задачи </a:t>
            </a:r>
            <a:r>
              <a:rPr lang="ru-RU" sz="3600" b="1" dirty="0"/>
              <a:t>дистанционного образования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 fontScale="62500" lnSpcReduction="20000"/>
          </a:bodyPr>
          <a:lstStyle/>
          <a:p>
            <a:pPr marL="0" indent="0" algn="just" fontAlgn="t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ЦЕЛИ:</a:t>
            </a:r>
          </a:p>
          <a:p>
            <a:pPr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сделать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работу педагога творческой, более свободной, предоставить возможность самому решать, как выстроить систему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обучения,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дать возможность автоматизировать весь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образовательный процесс;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внедрение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обучение новейших современных информационных технологий, приобщение обучающихся к творческому подходу к процессу обучения, самостоятельной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деятельности;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обучающимися различных информационных ресурсов, позволяющих им самим приобретать знания и определять для себя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способы познавательной деятельности.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fontAlgn="t">
              <a:buNone/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формирование у обучающихся познавательной самостоятельности и активности;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создание эффективного образовательного пространства;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развитие у обучающихся критического мышления, способности конструктивно обсуждать различные точки зрения и мыслить.</a:t>
            </a:r>
          </a:p>
          <a:p>
            <a:pPr algn="just" fontAlgn="t"/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964488" cy="650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Шаг 2. </a:t>
            </a:r>
            <a:r>
              <a:rPr lang="ru-RU" sz="3600" b="1" dirty="0" smtClean="0"/>
              <a:t>Выбор программного обеспечения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35480"/>
            <a:ext cx="8640960" cy="4805888"/>
          </a:xfrm>
        </p:spPr>
        <p:txBody>
          <a:bodyPr>
            <a:normAutofit fontScale="85000" lnSpcReduction="20000"/>
          </a:bodyPr>
          <a:lstStyle/>
          <a:p>
            <a:pPr marL="0" indent="0" algn="just" fontAlgn="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дистанционного обучения используются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различные инструменты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компьютерных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интернет-технологий.</a:t>
            </a:r>
          </a:p>
          <a:p>
            <a:pPr marL="0" indent="0" algn="just" fontAlgn="t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Вебинары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это семинар или лекция,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онлайн-режиме посредством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WhatsApp,Viber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Zoom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и др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 </a:t>
            </a:r>
          </a:p>
          <a:p>
            <a:pPr marL="0" indent="0" algn="just" fontAlgn="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Единой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универсальной системы дистанционного обучения нет. Каждое решение подходит для определенных задач.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fontAlgn="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Возможные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формы занятия и программы для 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создания: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формате презентации;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формате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видеоролика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(скаченный по теме, созданный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педагогом);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кроссворды, анкеты;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лекция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чат-занятие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конференции.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4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Дистанционное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5472608" cy="4608512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Дистанционное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обучение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(ДО) — взаимодействие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педагога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между собой на расстоянии, отражающее все присущие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образовательному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интерактивность.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любой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процесс, дистанционное обучение имеет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целью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вовлечь обучающегося в активную познавательную деятельность, направленную на достижение обучающимся определенных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целей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овладения определенной системой знаний и умений.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tkalevaLA\Desktop\ит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08059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6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363272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Шаг 3. Подготовить обучающий </a:t>
            </a:r>
            <a:r>
              <a:rPr lang="ru-RU" sz="3600" b="1" dirty="0" smtClean="0"/>
              <a:t>контент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3975720"/>
          </a:xfrm>
        </p:spPr>
        <p:txBody>
          <a:bodyPr>
            <a:normAutofit fontScale="92500" lnSpcReduction="20000"/>
          </a:bodyPr>
          <a:lstStyle/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Определив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программное обеспечение, нужно наполнить его контентом, содержанием. 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Загрузить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презентации, мастер-классы, схемы, таблицы, инструкции, видеоролики, теоретический материал — все, что нужно изучить обучающимся.</a:t>
            </a:r>
          </a:p>
          <a:p>
            <a:pPr algn="just" fontAlgn="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идеале на этом этапе 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педагога должен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быть план развития на определенный период вперед и список материалов, необходимых для изучения. Но на старте достаточно выпустить одно дистанционное занятие, чтобы провести пилотный запуск и определиться для себя, оптимальные формы работы с обучающимися в дистанционном режиме.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45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12127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Шаг 4. Оцените эффективность дистанционного </a:t>
            </a:r>
            <a:r>
              <a:rPr lang="ru-RU" sz="3600" b="1" dirty="0" smtClean="0"/>
              <a:t>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208912" cy="3672408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Итак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после запуска дистанционного обучения, убедитесь, в его эффективности: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собирайте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отзывы обучающихся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родителей;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сравнивайте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достижения тех, кто учится дистанционно и очно;</a:t>
            </a:r>
          </a:p>
          <a:p>
            <a:pPr algn="just" fontAlgn="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отслеживайте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как меняются успехи обучающихся, улучшаются ли показатели работы.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5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89590"/>
            <a:ext cx="4762872" cy="852704"/>
          </a:xfrm>
        </p:spPr>
        <p:txBody>
          <a:bodyPr/>
          <a:lstStyle/>
          <a:p>
            <a:pPr algn="ctr"/>
            <a:r>
              <a:rPr lang="ru-RU" b="1" dirty="0" smtClean="0"/>
              <a:t>Онлайн-занятие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8064896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обучения в виде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онлайн-занятий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современная, интересная и востребованная, отвечающая потребностям времени и запросам обучающихся. Онлайн-занятия с развитием информационно-коммуникационных технологий будут успешно интегрироваться во все сферы образовательной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Онлайн-занятие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широком смысле — 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занятие,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которое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обучающийся проходит дистанционно.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Онлайн-занятие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может проводиться в прямом эфире с обеспечением интерактивного взаимодействия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педагога с обучающимся, а также может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записано педагогом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заранее,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отправлено обучающимся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самостоятельное изучение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Организовать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онлайн-занятие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можно в любое время в любом месте, используя разнообразные возможности для обмена информацией и различный цифровой и мультимедийный материал для проведения обучения.</a:t>
            </a:r>
          </a:p>
          <a:p>
            <a:endParaRPr lang="ru-RU" dirty="0"/>
          </a:p>
        </p:txBody>
      </p:sp>
      <p:pic>
        <p:nvPicPr>
          <p:cNvPr id="1026" name="Picture 2" descr="C:\Users\MitkalevaLA\Desktop\ф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8158" r="9788" b="10280"/>
          <a:stretch/>
        </p:blipFill>
        <p:spPr bwMode="auto">
          <a:xfrm>
            <a:off x="928192" y="764704"/>
            <a:ext cx="2376264" cy="16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0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Общие рекомендации для разработки </a:t>
            </a:r>
            <a:r>
              <a:rPr lang="ru-RU" sz="3600" b="1" dirty="0" smtClean="0"/>
              <a:t>онлайн-занятия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проведения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онлайн-занятий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необходимо современное техническое оснащение и возможность доступа к качественной и высокоскоростной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интернет-связи.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педагога и обучающегося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требуются определённые навыки по компьютерной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грамотности.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Время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более 30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минут.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Четко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поставлены цели и определен результат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онлайн-занятии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возможна выдача опережающего задания на знакомство с новым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материалом.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Теоретический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материал представлен в кратком (сжатом) виде, выделена основная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суть.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Предложены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разные виды заданий в ходе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для последующей самостоятельной работы дома (задания на рассуждения, выполнение интерактивного задания, прохождение тренажеров, онлайн-голосование и др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Присутствует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блок обратной связи, отложенной рефлексии через вопросы/ответы в чате, по электронной почте. </a:t>
            </a:r>
          </a:p>
        </p:txBody>
      </p:sp>
    </p:spTree>
    <p:extLst>
      <p:ext uri="{BB962C8B-B14F-4D97-AF65-F5344CB8AC3E}">
        <p14:creationId xmlns:p14="http://schemas.microsoft.com/office/powerpoint/2010/main" val="383120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489458"/>
            <a:ext cx="4081382" cy="65033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Заключение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84984"/>
            <a:ext cx="8424936" cy="3240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Таким образом необходимость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внедрения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дистанционного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дополнительном образовании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обуславливается проблемой отсутствия у большого числа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возможности развивать свои увлечения, заниматься тем, что совпадает с их интересами, так как занятия, которые хотелось бы посещать, проводятся далеко от дома, либо занятия идут одновременно с занятиями в школе.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фактором исключающим возможность посещения учреждений дополнительного образования детей, может стать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карантин, длительная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болезнь или инвалидность. Во всех этих случаях дистанционное обучение может стать приемлемой альтернативой очных занятий, но не может притеснить или тем более исключить традиционные очные формы обучения.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10pix.ru/wp-content/uploads/Kompyuter-dlya-shkolnika-2017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952328" cy="20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Дистанционное образование – это способ обучения на </a:t>
            </a:r>
            <a:r>
              <a:rPr lang="ru-RU" sz="3600" b="1" dirty="0" smtClean="0"/>
              <a:t>расстоянии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24536"/>
          </a:xfrm>
        </p:spPr>
        <p:txBody>
          <a:bodyPr>
            <a:noAutofit/>
          </a:bodyPr>
          <a:lstStyle/>
          <a:p>
            <a:pPr algn="just" fontAlgn="t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Сегодня время диктует свои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условия. Педагогам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обучающимся,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приходится строить всю работу в условиях онлайн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 помощью интернет-технологий. </a:t>
            </a:r>
          </a:p>
          <a:p>
            <a:pPr algn="just" fontAlgn="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говорить 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технологии дистанционного обучения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, то это одна из перспективных в системе дополнительного образования. Она позволяет решать задачи формирования информационно-коммуникационной культуры обучающихся, развивать их творческий потенциал.</a:t>
            </a:r>
          </a:p>
          <a:p>
            <a:pPr algn="just" fontAlgn="t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Благодаря современным информационным технологиям обучающиеся могут использовать различные информационные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ресурсы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самостоятельно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использовать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самые разные источники информации,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приобретая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знания, сами для себя определяют способы познавательной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деятельности.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itkalevaLA\Desktop\занятие 5 1го\р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2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29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Технологии и средства дистанционного обучения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17507"/>
            <a:ext cx="3528392" cy="293632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>Технологии: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Базовой технологией дистанционного обучения является технология, построенная на использовании интернет-технологий                           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 </a:t>
            </a:r>
            <a:endParaRPr lang="ru-RU" sz="2000" dirty="0"/>
          </a:p>
          <a:p>
            <a:pPr marL="0" indent="0">
              <a:buNone/>
            </a:pPr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4098" name="Picture 2" descr="C:\Users\MitkalevaLA\Desktop\занятие 5 1го\р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9192" r="5000" b="2699"/>
          <a:stretch/>
        </p:blipFill>
        <p:spPr bwMode="auto">
          <a:xfrm>
            <a:off x="107504" y="4581127"/>
            <a:ext cx="8946946" cy="21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0586" y="1996480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Средства: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Система дистанционного обучения (СДО);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Дистанционные курсы;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Иные дополнительные средства: электронная почта,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Skype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электронные библиотеки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0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Интернет-технологии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4042792" cy="41044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Это технологии создания и поддержки различных информационных ресурсов в компьютерной сети Интернет: сайтов, блогов, форумов, чатов, электронных библиотек и энциклопедий.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MitkalevaLA\Desktop\ит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2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Категории интернет-технологий</a:t>
            </a:r>
            <a:endParaRPr lang="ru-RU" b="1" dirty="0"/>
          </a:p>
        </p:txBody>
      </p:sp>
      <p:pic>
        <p:nvPicPr>
          <p:cNvPr id="9218" name="Picture 2" descr="C:\Users\MitkalevaLA\Desktop\ит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9" b="9764"/>
          <a:stretch/>
        </p:blipFill>
        <p:spPr bwMode="auto">
          <a:xfrm>
            <a:off x="467544" y="1987415"/>
            <a:ext cx="8164625" cy="42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6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Современные интернет-технологии позволяют создавать в сети: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3024336" cy="3384376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Веб-сервера;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Сайты, порталы и блоги;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Электронную почту;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Форумы;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Чаты и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ICQ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подобное;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Видеоконференции,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вебсеминары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Телеконференции;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Wiki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-энциклопедии.</a:t>
            </a:r>
          </a:p>
          <a:p>
            <a:endParaRPr lang="ru-RU" dirty="0"/>
          </a:p>
        </p:txBody>
      </p:sp>
      <p:pic>
        <p:nvPicPr>
          <p:cNvPr id="4" name="Picture 3" descr="C:\Users\MitkalevaLA\Desktop\ит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368596" cy="30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5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Интернет-технологии в образовательном процессе: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708920"/>
            <a:ext cx="5122912" cy="33123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Поиск, получение и накопление информации;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Обработка и по необходимости передача информации;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обработанной информации для научной работы, для подготовки докладов и сообщений;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обработанной информации для подготовки отдельных тем в виде презентаций и слайдов к занятиям, мероприятиям;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Дистанционное обучение;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Телеконференции.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Picture 3" descr="C:\Users\MitkalevaLA\Desktop\ит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3" t="16349" b="49524"/>
          <a:stretch/>
        </p:blipFill>
        <p:spPr bwMode="auto">
          <a:xfrm>
            <a:off x="251520" y="2852936"/>
            <a:ext cx="34815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0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1212</TotalTime>
  <Words>1185</Words>
  <Application>Microsoft Office PowerPoint</Application>
  <PresentationFormat>Экран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«Организация дистанционного обучения обучающихся в организациях дополнительного образования: технологии, методы и средства»</vt:lpstr>
      <vt:lpstr>Дистанционное обучение</vt:lpstr>
      <vt:lpstr>Дистанционное образование – это способ обучения на расстоянии </vt:lpstr>
      <vt:lpstr>Презентация PowerPoint</vt:lpstr>
      <vt:lpstr>Технологии и средства дистанционного обучения</vt:lpstr>
      <vt:lpstr>Интернет-технологии</vt:lpstr>
      <vt:lpstr>Категории интернет-технологий</vt:lpstr>
      <vt:lpstr>Современные интернет-технологии позволяют создавать в сети:</vt:lpstr>
      <vt:lpstr>Интернет-технологии в образовательном процессе:</vt:lpstr>
      <vt:lpstr>Средства дистанционных образовательных технологий</vt:lpstr>
      <vt:lpstr>Основные методы дистанционного обучения:</vt:lpstr>
      <vt:lpstr>Контроль знаний при дистанционном обучении</vt:lpstr>
      <vt:lpstr>При организации дистанционного обучения выделяют следующие направления:</vt:lpstr>
      <vt:lpstr>Достоинства дистанционного обучения</vt:lpstr>
      <vt:lpstr>Педагогический потенциал дистанционного обучения</vt:lpstr>
      <vt:lpstr>Недостатки дистанционного образования</vt:lpstr>
      <vt:lpstr>Рекомендации педагогу дополнительного образования для организации дистанционного обучения</vt:lpstr>
      <vt:lpstr>Шаг 1. Цели и задачи дистанционного образования</vt:lpstr>
      <vt:lpstr>Шаг 2. Выбор программного обеспечения</vt:lpstr>
      <vt:lpstr>Шаг 3. Подготовить обучающий контент</vt:lpstr>
      <vt:lpstr>Шаг 4. Оцените эффективность дистанционного обучения</vt:lpstr>
      <vt:lpstr>Онлайн-занятие</vt:lpstr>
      <vt:lpstr>Общие рекомендации для разработки онлайн-занятия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дистанционного обучения обучающихся в организациях дополнительного образования: технологии, методы и средства»</dc:title>
  <dc:creator>Lylia Mitkaleva</dc:creator>
  <cp:lastModifiedBy>Миткалева</cp:lastModifiedBy>
  <cp:revision>93</cp:revision>
  <dcterms:created xsi:type="dcterms:W3CDTF">2021-01-22T08:15:42Z</dcterms:created>
  <dcterms:modified xsi:type="dcterms:W3CDTF">2021-01-27T09:11:38Z</dcterms:modified>
</cp:coreProperties>
</file>