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9" r:id="rId4"/>
    <p:sldId id="257" r:id="rId5"/>
    <p:sldId id="268" r:id="rId6"/>
    <p:sldId id="258" r:id="rId7"/>
    <p:sldId id="259" r:id="rId8"/>
    <p:sldId id="260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1" r:id="rId19"/>
    <p:sldId id="270" r:id="rId20"/>
    <p:sldId id="283" r:id="rId21"/>
    <p:sldId id="287" r:id="rId22"/>
    <p:sldId id="289" r:id="rId23"/>
    <p:sldId id="285" r:id="rId24"/>
    <p:sldId id="284" r:id="rId25"/>
    <p:sldId id="263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D4F-62B3-4D7F-9043-6A555281267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DD8D4F-62B3-4D7F-9043-6A555281267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2107A6-B38F-4FC7-B3CF-FBA4DF2D57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-kopilka.ru/go.html?href=#attestaciya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-kopilka.ru/go.html?href=#attestaciya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-kopilka.ru/go.html?href=#attestaciya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etod-kopilka.ru/go.html?href=#attestaciya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-kopilka.ru/go.html?href=#attestaciya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-kopilka.ru/go.html?href=#attestaciya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15765" cy="23042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Аттестация обучающихся в     ОГБУ ДО ДТДМ</a:t>
            </a:r>
            <a:br>
              <a:rPr lang="ru-RU" b="1" i="1" dirty="0" smtClean="0">
                <a:solidFill>
                  <a:srgbClr val="FFC000"/>
                </a:solidFill>
              </a:rPr>
            </a:br>
            <a:r>
              <a:rPr lang="ru-RU" sz="2200" b="1" i="1" dirty="0" smtClean="0">
                <a:solidFill>
                  <a:srgbClr val="FFC000"/>
                </a:solidFill>
              </a:rPr>
              <a:t>(г. Ульяновск)</a:t>
            </a:r>
            <a:endParaRPr lang="ru-RU" sz="22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C:\Users\user\Desktop\а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15" y="3429000"/>
            <a:ext cx="2279650" cy="199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38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596811"/>
            <a:ext cx="3528392" cy="40324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600" b="1" dirty="0">
                <a:solidFill>
                  <a:schemeClr val="accent1"/>
                </a:solidFill>
              </a:rPr>
              <a:t>беседа;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викторина;</a:t>
            </a:r>
          </a:p>
          <a:p>
            <a:r>
              <a:rPr lang="ru-RU" sz="2600" b="1" dirty="0" smtClean="0">
                <a:solidFill>
                  <a:schemeClr val="accent1"/>
                </a:solidFill>
              </a:rPr>
              <a:t>интеллектуальная </a:t>
            </a:r>
            <a:r>
              <a:rPr lang="ru-RU" sz="2600" b="1" dirty="0">
                <a:solidFill>
                  <a:schemeClr val="accent1"/>
                </a:solidFill>
              </a:rPr>
              <a:t>игра;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конкурс;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контрольная работа;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концерт;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кроссворд;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олимпиада;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путешествие;</a:t>
            </a:r>
          </a:p>
          <a:p>
            <a:r>
              <a:rPr lang="ru-RU" sz="2600" b="1" dirty="0">
                <a:solidFill>
                  <a:schemeClr val="accent1"/>
                </a:solidFill>
              </a:rPr>
              <a:t>соревнование;</a:t>
            </a:r>
          </a:p>
          <a:p>
            <a:r>
              <a:rPr lang="ru-RU" sz="2600" b="1" dirty="0" smtClean="0">
                <a:solidFill>
                  <a:schemeClr val="accent1"/>
                </a:solidFill>
              </a:rPr>
              <a:t>тестирование.</a:t>
            </a:r>
            <a:endParaRPr lang="ru-RU" sz="26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362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Формы аттестации для </a:t>
            </a:r>
            <a:r>
              <a:rPr lang="ru-RU" b="1" dirty="0">
                <a:solidFill>
                  <a:srgbClr val="FFC000"/>
                </a:solidFill>
              </a:rPr>
              <a:t>обучающихся младшего школьного </a:t>
            </a:r>
            <a:r>
              <a:rPr lang="ru-RU" b="1" dirty="0" smtClean="0">
                <a:solidFill>
                  <a:srgbClr val="FFC000"/>
                </a:solidFill>
              </a:rPr>
              <a:t>возраста</a:t>
            </a:r>
            <a:endParaRPr lang="ru-RU" dirty="0"/>
          </a:p>
        </p:txBody>
      </p:sp>
      <p:pic>
        <p:nvPicPr>
          <p:cNvPr id="2050" name="Picture 2" descr="http://www.detkityumen.ru/uploads/wys/Image/2(6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99" y="2924944"/>
            <a:ext cx="5159246" cy="34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7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3"/>
            <a:ext cx="3123869" cy="4752528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r>
              <a:rPr lang="ru-RU" sz="4900" b="1" dirty="0">
                <a:solidFill>
                  <a:schemeClr val="accent1"/>
                </a:solidFill>
              </a:rPr>
              <a:t>аукцион знаний;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выставка;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выпускной ринг;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доклад;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диспут;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интеллектуальная игра;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зачёт;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защита творческих </a:t>
            </a:r>
            <a:r>
              <a:rPr lang="ru-RU" sz="4900" b="1" dirty="0" smtClean="0">
                <a:solidFill>
                  <a:schemeClr val="accent1"/>
                </a:solidFill>
              </a:rPr>
              <a:t>работ,</a:t>
            </a:r>
            <a:r>
              <a:rPr lang="ru-RU" sz="4900" b="1" dirty="0">
                <a:solidFill>
                  <a:schemeClr val="accent1"/>
                </a:solidFill>
              </a:rPr>
              <a:t> </a:t>
            </a:r>
            <a:r>
              <a:rPr lang="ru-RU" sz="4900" b="1" dirty="0" smtClean="0">
                <a:solidFill>
                  <a:schemeClr val="accent1"/>
                </a:solidFill>
              </a:rPr>
              <a:t>реферата, </a:t>
            </a:r>
            <a:r>
              <a:rPr lang="ru-RU" sz="4900" b="1" dirty="0">
                <a:solidFill>
                  <a:schemeClr val="accent1"/>
                </a:solidFill>
              </a:rPr>
              <a:t>творческого проекта;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конкурс творческих работ;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контрольная работа;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концерт;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конференция;</a:t>
            </a:r>
          </a:p>
          <a:p>
            <a:r>
              <a:rPr lang="ru-RU" sz="4900" b="1" dirty="0" smtClean="0">
                <a:solidFill>
                  <a:schemeClr val="accent1"/>
                </a:solidFill>
              </a:rPr>
              <a:t>олимпиада</a:t>
            </a:r>
            <a:r>
              <a:rPr lang="ru-RU" sz="4900" b="1" dirty="0">
                <a:solidFill>
                  <a:schemeClr val="accent1"/>
                </a:solidFill>
              </a:rPr>
              <a:t>;</a:t>
            </a:r>
          </a:p>
          <a:p>
            <a:r>
              <a:rPr lang="ru-RU" sz="4900" b="1" dirty="0">
                <a:solidFill>
                  <a:schemeClr val="accent1"/>
                </a:solidFill>
              </a:rPr>
              <a:t>реферат;</a:t>
            </a:r>
          </a:p>
          <a:p>
            <a:r>
              <a:rPr lang="ru-RU" sz="4900" b="1" dirty="0" smtClean="0">
                <a:solidFill>
                  <a:schemeClr val="accent1"/>
                </a:solidFill>
              </a:rPr>
              <a:t>соревнование</a:t>
            </a:r>
            <a:r>
              <a:rPr lang="ru-RU" sz="4900" b="1" dirty="0">
                <a:solidFill>
                  <a:schemeClr val="accent1"/>
                </a:solidFill>
              </a:rPr>
              <a:t>;</a:t>
            </a:r>
          </a:p>
          <a:p>
            <a:r>
              <a:rPr lang="ru-RU" sz="4900" b="1" dirty="0" smtClean="0">
                <a:solidFill>
                  <a:schemeClr val="accent1"/>
                </a:solidFill>
              </a:rPr>
              <a:t>тестирование.</a:t>
            </a:r>
            <a:endParaRPr lang="ru-RU" sz="4900" b="1" dirty="0">
              <a:solidFill>
                <a:schemeClr val="accent1"/>
              </a:solidFill>
            </a:endParaRPr>
          </a:p>
          <a:p>
            <a:endParaRPr lang="ru-RU" sz="3700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5064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Формы аттестации для обучающихся среднего и </a:t>
            </a:r>
            <a:r>
              <a:rPr lang="ru-RU" b="1" dirty="0">
                <a:solidFill>
                  <a:srgbClr val="FFC000"/>
                </a:solidFill>
              </a:rPr>
              <a:t>старшего </a:t>
            </a:r>
            <a:r>
              <a:rPr lang="ru-RU" b="1" dirty="0" smtClean="0">
                <a:solidFill>
                  <a:srgbClr val="FFC000"/>
                </a:solidFill>
              </a:rPr>
              <a:t>школьного возраста</a:t>
            </a:r>
            <a:endParaRPr lang="ru-RU" dirty="0"/>
          </a:p>
        </p:txBody>
      </p:sp>
      <p:pic>
        <p:nvPicPr>
          <p:cNvPr id="1026" name="Picture 2" descr="https://vitebsk.biz/source/photos/2013/10/07/46cff-1303539806-eng-forschool-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5328592" cy="38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2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20887"/>
            <a:ext cx="4752527" cy="420346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Это </a:t>
            </a:r>
            <a:r>
              <a:rPr lang="ru-RU" dirty="0">
                <a:solidFill>
                  <a:schemeClr val="accent1"/>
                </a:solidFill>
              </a:rPr>
              <a:t>форма </a:t>
            </a:r>
            <a:r>
              <a:rPr lang="ru-RU" dirty="0" smtClean="0">
                <a:solidFill>
                  <a:schemeClr val="accent1"/>
                </a:solidFill>
              </a:rPr>
              <a:t>контроля</a:t>
            </a:r>
            <a:r>
              <a:rPr lang="ru-RU" dirty="0">
                <a:solidFill>
                  <a:schemeClr val="accent1"/>
                </a:solidFill>
              </a:rPr>
              <a:t>, осуществляемая </a:t>
            </a:r>
            <a:r>
              <a:rPr lang="ru-RU" b="1" dirty="0">
                <a:solidFill>
                  <a:schemeClr val="accent1"/>
                </a:solidFill>
              </a:rPr>
              <a:t>с целью определения уровня мастерства, культуры, техники исполнения творческих продуктов, а также с целью выявления и развития творческих способностей обучающихся. 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Может </a:t>
            </a:r>
            <a:r>
              <a:rPr lang="ru-RU" b="1" dirty="0">
                <a:solidFill>
                  <a:schemeClr val="accent1"/>
                </a:solidFill>
              </a:rPr>
              <a:t>быть персональной или коллективной </a:t>
            </a:r>
            <a:r>
              <a:rPr lang="ru-RU" dirty="0">
                <a:solidFill>
                  <a:schemeClr val="accent1"/>
                </a:solidFill>
              </a:rPr>
              <a:t>по различным направлениям дополнительного образования.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По </a:t>
            </a:r>
            <a:r>
              <a:rPr lang="ru-RU" dirty="0">
                <a:solidFill>
                  <a:schemeClr val="accent1"/>
                </a:solidFill>
              </a:rPr>
              <a:t>итогам выставки лучшим участникам может выдаваться </a:t>
            </a:r>
            <a:r>
              <a:rPr lang="ru-RU" dirty="0" smtClean="0">
                <a:solidFill>
                  <a:schemeClr val="accent1"/>
                </a:solidFill>
              </a:rPr>
              <a:t>диплом.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Выставка </a:t>
            </a:r>
            <a:r>
              <a:rPr lang="ru-RU" b="1" dirty="0">
                <a:solidFill>
                  <a:schemeClr val="accent1"/>
                </a:solidFill>
              </a:rPr>
              <a:t>является инструментом поощрения обучающегося.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Выставка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://www.edu21.cap.ru/home/5100/polyakov/gallery/IMG_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48" y="299695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08920"/>
            <a:ext cx="8640959" cy="38884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Это </a:t>
            </a:r>
            <a:r>
              <a:rPr lang="ru-RU" dirty="0">
                <a:solidFill>
                  <a:schemeClr val="accent1"/>
                </a:solidFill>
              </a:rPr>
              <a:t>форма текущего или итогового контроля </a:t>
            </a:r>
            <a:r>
              <a:rPr lang="ru-RU" b="1" dirty="0">
                <a:solidFill>
                  <a:schemeClr val="accent1"/>
                </a:solidFill>
              </a:rPr>
              <a:t>с целью отслеживания на различных этапах знаний, умений и навыков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Строится </a:t>
            </a:r>
            <a:r>
              <a:rPr lang="ru-RU" dirty="0">
                <a:solidFill>
                  <a:schemeClr val="accent1"/>
                </a:solidFill>
              </a:rPr>
              <a:t>на сочетании </a:t>
            </a:r>
            <a:r>
              <a:rPr lang="ru-RU" b="1" dirty="0">
                <a:solidFill>
                  <a:schemeClr val="accent1"/>
                </a:solidFill>
              </a:rPr>
              <a:t>индивидуальных, групповых и фронтальных </a:t>
            </a:r>
            <a:r>
              <a:rPr lang="ru-RU" dirty="0">
                <a:solidFill>
                  <a:schemeClr val="accent1"/>
                </a:solidFill>
              </a:rPr>
              <a:t>форм.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 </a:t>
            </a:r>
            <a:r>
              <a:rPr lang="ru-RU" dirty="0">
                <a:solidFill>
                  <a:schemeClr val="accent1"/>
                </a:solidFill>
              </a:rPr>
              <a:t>ходе зачёта обучающиеся выполняют индивидуальные контрольные задания (теоретические и практические) в устной или письменной форме. Может осуществляться взаимопроверка знаний и умений в мини-группах, </a:t>
            </a:r>
            <a:r>
              <a:rPr lang="ru-RU" dirty="0" smtClean="0">
                <a:solidFill>
                  <a:schemeClr val="accent1"/>
                </a:solidFill>
              </a:rPr>
              <a:t>проводиться </a:t>
            </a:r>
            <a:r>
              <a:rPr lang="ru-RU" dirty="0">
                <a:solidFill>
                  <a:schemeClr val="accent1"/>
                </a:solidFill>
              </a:rPr>
              <a:t>фронтальная беседа со всем коллективом.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Введение </a:t>
            </a:r>
            <a:r>
              <a:rPr lang="ru-RU" dirty="0">
                <a:solidFill>
                  <a:schemeClr val="accent1"/>
                </a:solidFill>
              </a:rPr>
              <a:t>системы зачётов предполагает специальное планирование педагогом изучения отдельных разделов программы и выделение времени в образовательном процессе для проведения зачётов.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5194920" cy="1146456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Зачёт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://v.img.com.ua/b/orig/f/46/d0cb03f88a4995c212efa43c6c6024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32656"/>
            <a:ext cx="2990153" cy="19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0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36912"/>
            <a:ext cx="8568952" cy="38884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Это </a:t>
            </a:r>
            <a:r>
              <a:rPr lang="ru-RU" dirty="0">
                <a:solidFill>
                  <a:schemeClr val="accent1"/>
                </a:solidFill>
              </a:rPr>
              <a:t>одна из важнейших форм при проведении </a:t>
            </a:r>
            <a:r>
              <a:rPr lang="ru-RU" dirty="0" smtClean="0">
                <a:solidFill>
                  <a:schemeClr val="accent1"/>
                </a:solidFill>
              </a:rPr>
              <a:t>аттестации обучающихся. 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Виды </a:t>
            </a:r>
            <a:r>
              <a:rPr lang="ru-RU" dirty="0">
                <a:solidFill>
                  <a:schemeClr val="accent1"/>
                </a:solidFill>
              </a:rPr>
              <a:t>игр для детей очень разнообразны.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Развивающие </a:t>
            </a:r>
            <a:r>
              <a:rPr lang="ru-RU" b="1" dirty="0">
                <a:solidFill>
                  <a:schemeClr val="accent1"/>
                </a:solidFill>
              </a:rPr>
              <a:t>и познавательные игры способствуют</a:t>
            </a:r>
            <a:r>
              <a:rPr lang="ru-RU" dirty="0">
                <a:solidFill>
                  <a:schemeClr val="accent1"/>
                </a:solidFill>
              </a:rPr>
              <a:t> развитию памяти, внимания, творческого воображения и аналитических способностей. Игры воспитывают наблюдательность, привычку к самопроверке, учат доводить начатую работу до конца. </a:t>
            </a:r>
            <a:r>
              <a:rPr lang="ru-RU" dirty="0" smtClean="0">
                <a:solidFill>
                  <a:schemeClr val="accent1"/>
                </a:solidFill>
              </a:rPr>
              <a:t>В </a:t>
            </a:r>
            <a:r>
              <a:rPr lang="ru-RU" dirty="0">
                <a:solidFill>
                  <a:schemeClr val="accent1"/>
                </a:solidFill>
              </a:rPr>
              <a:t>познавательных играх, где на первый план выступает наличие знаний, учебных навыков, содержание игры должно соответствовать уровню подготовленности обучающихся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Различные виды </a:t>
            </a:r>
            <a:r>
              <a:rPr lang="ru-RU" b="1" dirty="0">
                <a:solidFill>
                  <a:schemeClr val="accent1"/>
                </a:solidFill>
              </a:rPr>
              <a:t>дидактических игр </a:t>
            </a:r>
            <a:r>
              <a:rPr lang="ru-RU" dirty="0">
                <a:solidFill>
                  <a:schemeClr val="accent1"/>
                </a:solidFill>
              </a:rPr>
              <a:t>помогают закрепить и расширить предусмотренные программой знания, умения и навыки.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20688"/>
            <a:ext cx="3960440" cy="936104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Игра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 descr="https://0.s3.envato.com/files/4065705/IMG_9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9720"/>
            <a:ext cx="3096344" cy="20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5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36912"/>
            <a:ext cx="8716685" cy="3888432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accent1"/>
                </a:solidFill>
              </a:rPr>
              <a:t>Это </a:t>
            </a:r>
            <a:r>
              <a:rPr lang="ru-RU" sz="2600" dirty="0">
                <a:solidFill>
                  <a:schemeClr val="accent1"/>
                </a:solidFill>
              </a:rPr>
              <a:t>форма итогового </a:t>
            </a:r>
            <a:r>
              <a:rPr lang="ru-RU" sz="2600" dirty="0" smtClean="0">
                <a:solidFill>
                  <a:schemeClr val="accent1"/>
                </a:solidFill>
              </a:rPr>
              <a:t>и</a:t>
            </a:r>
            <a:r>
              <a:rPr lang="ru-RU" sz="2600" i="1" dirty="0" smtClean="0">
                <a:solidFill>
                  <a:schemeClr val="accent1"/>
                </a:solidFill>
              </a:rPr>
              <a:t> </a:t>
            </a:r>
            <a:r>
              <a:rPr lang="ru-RU" sz="2600" dirty="0" smtClean="0">
                <a:solidFill>
                  <a:schemeClr val="accent1"/>
                </a:solidFill>
              </a:rPr>
              <a:t>текущего </a:t>
            </a:r>
            <a:r>
              <a:rPr lang="ru-RU" sz="2600" dirty="0">
                <a:solidFill>
                  <a:schemeClr val="accent1"/>
                </a:solidFill>
              </a:rPr>
              <a:t>контроля, которая проводится </a:t>
            </a:r>
            <a:r>
              <a:rPr lang="ru-RU" sz="2600" b="1" dirty="0">
                <a:solidFill>
                  <a:schemeClr val="accent1"/>
                </a:solidFill>
              </a:rPr>
              <a:t>с целью определения уровня усвоения содержания образования, степени подготовленности к самостоятельной работе, выявления наиболее способных и талантливых </a:t>
            </a:r>
            <a:r>
              <a:rPr lang="ru-RU" sz="2600" b="1" dirty="0" smtClean="0">
                <a:solidFill>
                  <a:schemeClr val="accent1"/>
                </a:solidFill>
              </a:rPr>
              <a:t>обучающихся. </a:t>
            </a:r>
          </a:p>
          <a:p>
            <a:pPr algn="just"/>
            <a:r>
              <a:rPr lang="ru-RU" sz="2600" dirty="0" smtClean="0">
                <a:solidFill>
                  <a:schemeClr val="accent1"/>
                </a:solidFill>
              </a:rPr>
              <a:t>Может </a:t>
            </a:r>
            <a:r>
              <a:rPr lang="ru-RU" sz="2600" dirty="0">
                <a:solidFill>
                  <a:schemeClr val="accent1"/>
                </a:solidFill>
              </a:rPr>
              <a:t>проводиться по любому виду деятельности и среди разных творческих продуктов: рефератов, творческих изделий, рисунков, показательных выступлений.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5256584" cy="11863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Конкурс творческих работ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http://tumentoday.ru/media/gallery_images/590c4df4522c5228058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70" y="332656"/>
            <a:ext cx="2924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36912"/>
            <a:ext cx="8640959" cy="41044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Это </a:t>
            </a:r>
            <a:r>
              <a:rPr lang="ru-RU" dirty="0">
                <a:solidFill>
                  <a:schemeClr val="accent1"/>
                </a:solidFill>
              </a:rPr>
              <a:t>форма </a:t>
            </a:r>
            <a:r>
              <a:rPr lang="ru-RU" dirty="0" smtClean="0">
                <a:solidFill>
                  <a:schemeClr val="accent1"/>
                </a:solidFill>
              </a:rPr>
              <a:t>контроля</a:t>
            </a:r>
            <a:r>
              <a:rPr lang="ru-RU" dirty="0">
                <a:solidFill>
                  <a:schemeClr val="accent1"/>
                </a:solidFill>
              </a:rPr>
              <a:t>, направленная </a:t>
            </a:r>
            <a:r>
              <a:rPr lang="ru-RU" b="1" dirty="0">
                <a:solidFill>
                  <a:schemeClr val="accent1"/>
                </a:solidFill>
              </a:rPr>
              <a:t>на подведение итогов работы </a:t>
            </a:r>
            <a:r>
              <a:rPr lang="ru-RU" b="1" dirty="0" smtClean="0">
                <a:solidFill>
                  <a:schemeClr val="accent1"/>
                </a:solidFill>
              </a:rPr>
              <a:t>объединения</a:t>
            </a:r>
            <a:r>
              <a:rPr lang="ru-RU" b="1" dirty="0">
                <a:solidFill>
                  <a:schemeClr val="accent1"/>
                </a:solidFill>
              </a:rPr>
              <a:t>, на выявление уровня развития творческих способностей </a:t>
            </a:r>
            <a:r>
              <a:rPr lang="ru-RU" b="1" dirty="0" smtClean="0">
                <a:solidFill>
                  <a:schemeClr val="accent1"/>
                </a:solidFill>
              </a:rPr>
              <a:t>обучающихся. 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Может </a:t>
            </a:r>
            <a:r>
              <a:rPr lang="ru-RU" dirty="0">
                <a:solidFill>
                  <a:schemeClr val="accent1"/>
                </a:solidFill>
              </a:rPr>
              <a:t>проводиться по итогам изучения конкретной темы или после прохождения всего курса обучения.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Творческий </a:t>
            </a:r>
            <a:r>
              <a:rPr lang="ru-RU" dirty="0">
                <a:solidFill>
                  <a:schemeClr val="accent1"/>
                </a:solidFill>
              </a:rPr>
              <a:t>отчёт представляет собой индивидуальные или коллективные творческие формы, например: концерт, презентация, фестиваль идей и т.д.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Чаще </a:t>
            </a:r>
            <a:r>
              <a:rPr lang="ru-RU" b="1" dirty="0">
                <a:solidFill>
                  <a:schemeClr val="accent1"/>
                </a:solidFill>
              </a:rPr>
              <a:t>всего проводится в объединениях </a:t>
            </a:r>
            <a:r>
              <a:rPr lang="ru-RU" b="1" dirty="0" smtClean="0">
                <a:solidFill>
                  <a:schemeClr val="accent1"/>
                </a:solidFill>
              </a:rPr>
              <a:t>художественной </a:t>
            </a:r>
            <a:r>
              <a:rPr lang="ru-RU" b="1" dirty="0">
                <a:solidFill>
                  <a:schemeClr val="accent1"/>
                </a:solidFill>
              </a:rPr>
              <a:t>направленности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Отчёт </a:t>
            </a:r>
            <a:r>
              <a:rPr lang="ru-RU" dirty="0">
                <a:solidFill>
                  <a:schemeClr val="accent1"/>
                </a:solidFill>
              </a:rPr>
              <a:t>способствует развитию творческих способностей </a:t>
            </a:r>
            <a:r>
              <a:rPr lang="ru-RU" dirty="0" smtClean="0">
                <a:solidFill>
                  <a:schemeClr val="accent1"/>
                </a:solidFill>
              </a:rPr>
              <a:t>обучающихся, </a:t>
            </a:r>
            <a:r>
              <a:rPr lang="ru-RU" dirty="0">
                <a:solidFill>
                  <a:schemeClr val="accent1"/>
                </a:solidFill>
              </a:rPr>
              <a:t>раскрытию их возможностей, развитию активности и самостоятельности.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4834880" cy="1114384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Творческий отчёт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6" name="Picture 2" descr="https://im0-tub-ru.yandex.net/i?id=ce4bb96b46074b710b2e3f5125fa09c4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5940152" y="355144"/>
            <a:ext cx="2880320" cy="198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51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708920"/>
            <a:ext cx="8568951" cy="38884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Это краткое </a:t>
            </a:r>
            <a:r>
              <a:rPr lang="ru-RU" dirty="0">
                <a:solidFill>
                  <a:schemeClr val="accent1"/>
                </a:solidFill>
              </a:rPr>
              <a:t>стандартизированное </a:t>
            </a:r>
            <a:r>
              <a:rPr lang="ru-RU" b="1" dirty="0">
                <a:solidFill>
                  <a:schemeClr val="accent1"/>
                </a:solidFill>
              </a:rPr>
              <a:t>испытание, в результате которого делается попытка оценить тот или иной этап образовательного процесса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Общий </a:t>
            </a:r>
            <a:r>
              <a:rPr lang="ru-RU" dirty="0">
                <a:solidFill>
                  <a:schemeClr val="accent1"/>
                </a:solidFill>
              </a:rPr>
              <a:t>план создания тестов </a:t>
            </a:r>
            <a:r>
              <a:rPr lang="ru-RU" b="1" dirty="0">
                <a:solidFill>
                  <a:schemeClr val="accent1"/>
                </a:solidFill>
              </a:rPr>
              <a:t>состоит из трёх этапов: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accent1"/>
                </a:solidFill>
              </a:rPr>
              <a:t>- определение </a:t>
            </a:r>
            <a:r>
              <a:rPr lang="ru-RU" dirty="0">
                <a:solidFill>
                  <a:schemeClr val="accent1"/>
                </a:solidFill>
              </a:rPr>
              <a:t>набора знаний и умений, которые </a:t>
            </a:r>
            <a:r>
              <a:rPr lang="ru-RU" dirty="0" smtClean="0">
                <a:solidFill>
                  <a:schemeClr val="accent1"/>
                </a:solidFill>
              </a:rPr>
              <a:t>необходимо </a:t>
            </a:r>
            <a:r>
              <a:rPr lang="ru-RU" dirty="0">
                <a:solidFill>
                  <a:schemeClr val="accent1"/>
                </a:solidFill>
              </a:rPr>
              <a:t>проверить с помощью теста;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accent1"/>
                </a:solidFill>
              </a:rPr>
              <a:t>- подбор вопросов, </a:t>
            </a:r>
            <a:r>
              <a:rPr lang="ru-RU" dirty="0">
                <a:solidFill>
                  <a:schemeClr val="accent1"/>
                </a:solidFill>
              </a:rPr>
              <a:t>которые позволяют определить наличие изучаемых </a:t>
            </a:r>
            <a:r>
              <a:rPr lang="ru-RU" dirty="0" smtClean="0">
                <a:solidFill>
                  <a:schemeClr val="accent1"/>
                </a:solidFill>
              </a:rPr>
              <a:t>знаний и умений;</a:t>
            </a:r>
            <a:endParaRPr lang="ru-RU" dirty="0">
              <a:solidFill>
                <a:schemeClr val="accent1"/>
              </a:solidFill>
            </a:endParaRP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accent1"/>
                </a:solidFill>
              </a:rPr>
              <a:t>- экспериментальная </a:t>
            </a:r>
            <a:r>
              <a:rPr lang="ru-RU" dirty="0">
                <a:solidFill>
                  <a:schemeClr val="accent1"/>
                </a:solidFill>
              </a:rPr>
              <a:t>проверка </a:t>
            </a:r>
            <a:r>
              <a:rPr lang="ru-RU" dirty="0" smtClean="0">
                <a:solidFill>
                  <a:schemeClr val="accent1"/>
                </a:solidFill>
              </a:rPr>
              <a:t>теста.</a:t>
            </a:r>
          </a:p>
          <a:p>
            <a:pPr lvl="0" algn="just"/>
            <a:r>
              <a:rPr lang="ru-RU" dirty="0" smtClean="0">
                <a:solidFill>
                  <a:schemeClr val="accent1"/>
                </a:solidFill>
              </a:rPr>
              <a:t>Составляя </a:t>
            </a:r>
            <a:r>
              <a:rPr lang="ru-RU" dirty="0">
                <a:solidFill>
                  <a:schemeClr val="accent1"/>
                </a:solidFill>
              </a:rPr>
              <a:t>тест, необходимо определиться в форме представления задания и вариантов ответа.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548680"/>
            <a:ext cx="3754760" cy="1114384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Тест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0" name="Picture 2" descr="http://sch4.at.ua/_bd/0/73592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3024336" cy="20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7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36912"/>
            <a:ext cx="8640960" cy="40324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Педагог вправе сам </a:t>
            </a:r>
            <a:r>
              <a:rPr lang="ru-RU" b="1" dirty="0">
                <a:solidFill>
                  <a:schemeClr val="accent1"/>
                </a:solidFill>
              </a:rPr>
              <a:t>выбирать форму оценки обучающихся при проведении </a:t>
            </a:r>
            <a:r>
              <a:rPr lang="ru-RU" b="1" dirty="0" smtClean="0">
                <a:solidFill>
                  <a:schemeClr val="accent1"/>
                </a:solidFill>
              </a:rPr>
              <a:t>аттестации, если в образовательной организации нет общей формы оценки, например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пятибалльная система;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система </a:t>
            </a:r>
            <a:r>
              <a:rPr lang="ru-RU" i="1" dirty="0">
                <a:solidFill>
                  <a:schemeClr val="accent1"/>
                </a:solidFill>
              </a:rPr>
              <a:t>уровней или рейтингов (высокий, средний, низкий</a:t>
            </a:r>
            <a:r>
              <a:rPr lang="ru-RU" i="1" dirty="0" smtClean="0">
                <a:solidFill>
                  <a:schemeClr val="accent1"/>
                </a:solidFill>
              </a:rPr>
              <a:t>);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отметка </a:t>
            </a:r>
            <a:r>
              <a:rPr lang="ru-RU" i="1" dirty="0">
                <a:solidFill>
                  <a:schemeClr val="accent1"/>
                </a:solidFill>
              </a:rPr>
              <a:t>("отлично", "хорошо", "удовлетворительно</a:t>
            </a:r>
            <a:r>
              <a:rPr lang="ru-RU" i="1" dirty="0" smtClean="0">
                <a:solidFill>
                  <a:schemeClr val="accent1"/>
                </a:solidFill>
              </a:rPr>
              <a:t>");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>
                <a:solidFill>
                  <a:schemeClr val="accent1"/>
                </a:solidFill>
              </a:rPr>
              <a:t>разнообразные пиктограммы (кружочки, крестики, рисунки</a:t>
            </a:r>
            <a:r>
              <a:rPr lang="ru-RU" i="1" dirty="0" smtClean="0">
                <a:solidFill>
                  <a:schemeClr val="accent1"/>
                </a:solidFill>
              </a:rPr>
              <a:t>);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>
                <a:solidFill>
                  <a:schemeClr val="accent1"/>
                </a:solidFill>
              </a:rPr>
              <a:t>присвоение «званий» разного </a:t>
            </a:r>
            <a:r>
              <a:rPr lang="ru-RU" i="1" dirty="0" smtClean="0">
                <a:solidFill>
                  <a:schemeClr val="accent1"/>
                </a:solidFill>
              </a:rPr>
              <a:t>уровня;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>
                <a:solidFill>
                  <a:schemeClr val="accent1"/>
                </a:solidFill>
              </a:rPr>
              <a:t>вручение «знаков» и «медалей» определенного достоинства и др. </a:t>
            </a:r>
            <a:endParaRPr lang="ru-RU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Главное</a:t>
            </a:r>
            <a:r>
              <a:rPr lang="ru-RU" dirty="0">
                <a:solidFill>
                  <a:schemeClr val="accent1"/>
                </a:solidFill>
              </a:rPr>
              <a:t>, </a:t>
            </a:r>
            <a:r>
              <a:rPr lang="ru-RU" b="1" dirty="0">
                <a:solidFill>
                  <a:schemeClr val="accent1"/>
                </a:solidFill>
              </a:rPr>
              <a:t>чтобы у </a:t>
            </a:r>
            <a:r>
              <a:rPr lang="ru-RU" b="1" dirty="0" smtClean="0">
                <a:solidFill>
                  <a:schemeClr val="accent1"/>
                </a:solidFill>
              </a:rPr>
              <a:t>обучающегося </a:t>
            </a:r>
            <a:r>
              <a:rPr lang="ru-RU" b="1" dirty="0">
                <a:solidFill>
                  <a:schemeClr val="accent1"/>
                </a:solidFill>
              </a:rPr>
              <a:t>формировалась адекватная самооценка собственных достижений</a:t>
            </a:r>
            <a:r>
              <a:rPr lang="ru-RU" dirty="0">
                <a:solidFill>
                  <a:schemeClr val="accent1"/>
                </a:solidFill>
              </a:rPr>
              <a:t>, базирующаяся на стремлении к достижению еще более высоких результатов.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>
                <a:solidFill>
                  <a:srgbClr val="FFC000"/>
                </a:solidFill>
                <a:hlinkClick r:id="rId2"/>
              </a:rPr>
              <a:t>Какие формы оценки лучше использовать</a:t>
            </a:r>
            <a:r>
              <a:rPr lang="ru-RU" b="1" u="sng" dirty="0" smtClean="0">
                <a:solidFill>
                  <a:srgbClr val="FFC000"/>
                </a:solidFill>
                <a:hlinkClick r:id="rId2"/>
              </a:rPr>
              <a:t>?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79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708920"/>
            <a:ext cx="8496943" cy="36724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Во многих случаях </a:t>
            </a:r>
            <a:r>
              <a:rPr lang="ru-RU" b="1" dirty="0">
                <a:solidFill>
                  <a:schemeClr val="accent1"/>
                </a:solidFill>
              </a:rPr>
              <a:t>форма оценки является "традиционной" </a:t>
            </a:r>
            <a:r>
              <a:rPr lang="ru-RU" dirty="0">
                <a:solidFill>
                  <a:schemeClr val="accent1"/>
                </a:solidFill>
              </a:rPr>
              <a:t>для того вида деятельности, к которой </a:t>
            </a:r>
            <a:r>
              <a:rPr lang="ru-RU" dirty="0" smtClean="0">
                <a:solidFill>
                  <a:schemeClr val="accent1"/>
                </a:solidFill>
              </a:rPr>
              <a:t>относится объединение</a:t>
            </a:r>
            <a:r>
              <a:rPr lang="ru-RU" dirty="0">
                <a:solidFill>
                  <a:schemeClr val="accent1"/>
                </a:solidFill>
              </a:rPr>
              <a:t>: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 </a:t>
            </a:r>
            <a:r>
              <a:rPr lang="ru-RU" b="1" dirty="0">
                <a:solidFill>
                  <a:schemeClr val="accent1"/>
                </a:solidFill>
              </a:rPr>
              <a:t>спорте и </a:t>
            </a:r>
            <a:r>
              <a:rPr lang="ru-RU" b="1" dirty="0" smtClean="0">
                <a:solidFill>
                  <a:schemeClr val="accent1"/>
                </a:solidFill>
              </a:rPr>
              <a:t>туристско-краеведческой деятельности  - </a:t>
            </a:r>
            <a:r>
              <a:rPr lang="ru-RU" dirty="0" smtClean="0">
                <a:solidFill>
                  <a:schemeClr val="accent1"/>
                </a:solidFill>
              </a:rPr>
              <a:t>разрядными показателями;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в </a:t>
            </a:r>
            <a:r>
              <a:rPr lang="ru-RU" b="1" dirty="0">
                <a:solidFill>
                  <a:schemeClr val="accent1"/>
                </a:solidFill>
              </a:rPr>
              <a:t>танцевальных видах </a:t>
            </a:r>
            <a:r>
              <a:rPr lang="ru-RU" dirty="0">
                <a:solidFill>
                  <a:schemeClr val="accent1"/>
                </a:solidFill>
              </a:rPr>
              <a:t>дополнительного образования </a:t>
            </a:r>
            <a:r>
              <a:rPr lang="ru-RU">
                <a:solidFill>
                  <a:schemeClr val="accent1"/>
                </a:solidFill>
              </a:rPr>
              <a:t>- </a:t>
            </a:r>
            <a:r>
              <a:rPr lang="ru-RU" smtClean="0">
                <a:solidFill>
                  <a:schemeClr val="accent1"/>
                </a:solidFill>
              </a:rPr>
              <a:t>утверждённой </a:t>
            </a:r>
            <a:r>
              <a:rPr lang="ru-RU" dirty="0">
                <a:solidFill>
                  <a:schemeClr val="accent1"/>
                </a:solidFill>
              </a:rPr>
              <a:t>танцевальной федерацией системой </a:t>
            </a:r>
            <a:r>
              <a:rPr lang="ru-RU" dirty="0" smtClean="0">
                <a:solidFill>
                  <a:schemeClr val="accent1"/>
                </a:solidFill>
              </a:rPr>
              <a:t>оценки;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в </a:t>
            </a:r>
            <a:r>
              <a:rPr lang="ru-RU" b="1" dirty="0">
                <a:solidFill>
                  <a:schemeClr val="accent1"/>
                </a:solidFill>
              </a:rPr>
              <a:t>музыкальном образовании </a:t>
            </a:r>
            <a:r>
              <a:rPr lang="ru-RU" dirty="0">
                <a:solidFill>
                  <a:schemeClr val="accent1"/>
                </a:solidFill>
              </a:rPr>
              <a:t>- пятибалльной системой и </a:t>
            </a:r>
            <a:r>
              <a:rPr lang="ru-RU" dirty="0" smtClean="0">
                <a:solidFill>
                  <a:schemeClr val="accent1"/>
                </a:solidFill>
              </a:rPr>
              <a:t>отметками;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 </a:t>
            </a:r>
            <a:r>
              <a:rPr lang="ru-RU" b="1" dirty="0" smtClean="0">
                <a:solidFill>
                  <a:schemeClr val="accent1"/>
                </a:solidFill>
              </a:rPr>
              <a:t>объединениях дошкольников </a:t>
            </a:r>
            <a:r>
              <a:rPr lang="ru-RU" dirty="0" smtClean="0">
                <a:solidFill>
                  <a:schemeClr val="accent1"/>
                </a:solidFill>
              </a:rPr>
              <a:t>- веселый </a:t>
            </a:r>
            <a:r>
              <a:rPr lang="ru-RU" dirty="0">
                <a:solidFill>
                  <a:schemeClr val="accent1"/>
                </a:solidFill>
              </a:rPr>
              <a:t>рисунок или разноцветные геометрические фигурки.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C000"/>
                </a:solidFill>
                <a:hlinkClick r:id="rId2"/>
              </a:rPr>
              <a:t>Какие формы оценки лучше использовать?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9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2924944"/>
            <a:ext cx="4464496" cy="354130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одно </a:t>
            </a:r>
            <a:r>
              <a:rPr lang="ru-RU" sz="2800" b="1" dirty="0">
                <a:solidFill>
                  <a:schemeClr val="accent1"/>
                </a:solidFill>
              </a:rPr>
              <a:t>из направлений педагогического контроля, актуальность которого заключается в необходимости разработки и последующем уточнении критериев оценки результатов обучения.</a:t>
            </a:r>
          </a:p>
          <a:p>
            <a:pPr algn="just"/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527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C000"/>
                </a:solidFill>
              </a:rPr>
              <a:t>А</a:t>
            </a:r>
            <a:r>
              <a:rPr lang="ru-RU" sz="4000" b="1" dirty="0" smtClean="0">
                <a:solidFill>
                  <a:srgbClr val="FFC000"/>
                </a:solidFill>
              </a:rPr>
              <a:t>ттестация обучающихся -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user\Desktop\занятие 5\а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4" y="2060848"/>
            <a:ext cx="3312368" cy="45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1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36004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accent1"/>
                </a:solidFill>
              </a:rPr>
              <a:t>Не </a:t>
            </a:r>
            <a:r>
              <a:rPr lang="ru-RU" sz="2000" b="1" dirty="0">
                <a:solidFill>
                  <a:schemeClr val="accent1"/>
                </a:solidFill>
              </a:rPr>
              <a:t>менее чем за месяц </a:t>
            </a:r>
            <a:r>
              <a:rPr lang="ru-RU" sz="2000" dirty="0">
                <a:solidFill>
                  <a:schemeClr val="accent1"/>
                </a:solidFill>
              </a:rPr>
              <a:t>до проведения </a:t>
            </a:r>
            <a:r>
              <a:rPr lang="ru-RU" sz="2000" dirty="0" smtClean="0">
                <a:solidFill>
                  <a:schemeClr val="accent1"/>
                </a:solidFill>
              </a:rPr>
              <a:t>итоговой аттестации обучающихся </a:t>
            </a:r>
            <a:r>
              <a:rPr lang="ru-RU" sz="2000" dirty="0">
                <a:solidFill>
                  <a:schemeClr val="accent1"/>
                </a:solidFill>
              </a:rPr>
              <a:t>педагог должен в письменном виде </a:t>
            </a:r>
            <a:r>
              <a:rPr lang="ru-RU" sz="2000" b="1" dirty="0">
                <a:solidFill>
                  <a:schemeClr val="accent1"/>
                </a:solidFill>
              </a:rPr>
              <a:t>предоставить учебной части ОГБУ ДО ДТДМ график и план аттестации</a:t>
            </a:r>
            <a:r>
              <a:rPr lang="ru-RU" sz="2000" dirty="0">
                <a:solidFill>
                  <a:schemeClr val="accent1"/>
                </a:solidFill>
              </a:rPr>
              <a:t>. На основании представленных документов </a:t>
            </a:r>
            <a:r>
              <a:rPr lang="ru-RU" sz="2000" b="1" dirty="0">
                <a:solidFill>
                  <a:schemeClr val="accent1"/>
                </a:solidFill>
              </a:rPr>
              <a:t>не позже, чем за две недели </a:t>
            </a:r>
            <a:r>
              <a:rPr lang="ru-RU" sz="2000" dirty="0">
                <a:solidFill>
                  <a:schemeClr val="accent1"/>
                </a:solidFill>
              </a:rPr>
              <a:t>до аттестации </a:t>
            </a:r>
            <a:r>
              <a:rPr lang="ru-RU" sz="2000" b="1" dirty="0">
                <a:solidFill>
                  <a:schemeClr val="accent1"/>
                </a:solidFill>
              </a:rPr>
              <a:t>составляется общий график проведения </a:t>
            </a:r>
            <a:r>
              <a:rPr lang="ru-RU" sz="2000" b="1" dirty="0" smtClean="0">
                <a:solidFill>
                  <a:schemeClr val="accent1"/>
                </a:solidFill>
              </a:rPr>
              <a:t>аттестации </a:t>
            </a:r>
            <a:r>
              <a:rPr lang="ru-RU" sz="2000" b="1" dirty="0">
                <a:solidFill>
                  <a:schemeClr val="accent1"/>
                </a:solidFill>
              </a:rPr>
              <a:t>обучающихся ОГБУ ДО ДТДМ</a:t>
            </a:r>
            <a:r>
              <a:rPr lang="ru-RU" sz="2000" dirty="0">
                <a:solidFill>
                  <a:schemeClr val="accent1"/>
                </a:solidFill>
              </a:rPr>
              <a:t>, который утверждается приказом директора.</a:t>
            </a:r>
          </a:p>
          <a:p>
            <a:pPr algn="just"/>
            <a:r>
              <a:rPr lang="ru-RU" sz="2000" b="1" dirty="0" smtClean="0">
                <a:solidFill>
                  <a:schemeClr val="accent1"/>
                </a:solidFill>
              </a:rPr>
              <a:t>План аттестации </a:t>
            </a:r>
            <a:r>
              <a:rPr lang="ru-RU" sz="2000" b="1" dirty="0">
                <a:solidFill>
                  <a:schemeClr val="accent1"/>
                </a:solidFill>
              </a:rPr>
              <a:t>должен быть составлен на основании дополнительной общеразвивающей программы </a:t>
            </a:r>
            <a:r>
              <a:rPr lang="ru-RU" sz="2000" dirty="0">
                <a:solidFill>
                  <a:schemeClr val="accent1"/>
                </a:solidFill>
              </a:rPr>
              <a:t>(раздел «</a:t>
            </a:r>
            <a:r>
              <a:rPr lang="ru-RU" sz="2000" dirty="0" smtClean="0">
                <a:solidFill>
                  <a:schemeClr val="accent1"/>
                </a:solidFill>
              </a:rPr>
              <a:t>Ожидаемые результаты</a:t>
            </a:r>
            <a:r>
              <a:rPr lang="ru-RU" sz="2000" dirty="0">
                <a:solidFill>
                  <a:schemeClr val="accent1"/>
                </a:solidFill>
              </a:rPr>
              <a:t>») с указанием проверяемых теоретических и практических знаний обучающихся</a:t>
            </a:r>
            <a:r>
              <a:rPr lang="ru-RU" sz="2000" dirty="0" smtClean="0">
                <a:solidFill>
                  <a:schemeClr val="accent1"/>
                </a:solidFill>
              </a:rPr>
              <a:t>.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56984" cy="1722520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solidFill>
                  <a:srgbClr val="FFC000"/>
                </a:solidFill>
              </a:rPr>
              <a:t>Порядок проведения </a:t>
            </a:r>
            <a:r>
              <a:rPr lang="ru-RU" sz="4000" b="1" dirty="0" smtClean="0">
                <a:solidFill>
                  <a:srgbClr val="FFC000"/>
                </a:solidFill>
              </a:rPr>
              <a:t>аттестации обучающихся в ОГБУ ДО ДТДМ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49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36912"/>
            <a:ext cx="8640959" cy="39604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Для проведения промежуточной и итоговой аттестации обучающихся </a:t>
            </a:r>
            <a:r>
              <a:rPr lang="ru-RU" b="1" dirty="0">
                <a:solidFill>
                  <a:schemeClr val="accent1"/>
                </a:solidFill>
              </a:rPr>
              <a:t>формируется аттестационная комиссия </a:t>
            </a:r>
            <a:r>
              <a:rPr lang="ru-RU" dirty="0">
                <a:solidFill>
                  <a:schemeClr val="accent1"/>
                </a:solidFill>
              </a:rPr>
              <a:t>(не менее 3-х человек, включая педагога дополнительного образования), в состав который могут входить члены методического совета, представители методической службы, педагоги дополнительного образования (по соответствующему направлению реализуемой программы), педагоги дополнительного образования (имеющие первую и высшую квалификационные категории). 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Промежуточная и итоговая аттестация проводится педагогом дополнительного образования в присутствии комиссии согласно утвержденному графику проведения аттестации. 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</a:rPr>
              <a:t>Во время проведения промежуточной и итоговой аттестации могут присутствовать родители (законные представители) обучающихся</a:t>
            </a:r>
            <a:r>
              <a:rPr lang="ru-RU" dirty="0">
                <a:solidFill>
                  <a:schemeClr val="accent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Порядок проведения аттестации обучающихся в ОГБУ ДО ДТДМ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482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1"/>
                </a:solidFill>
              </a:rPr>
              <a:t>Критерии оценки уровня теоретической подготовки</a:t>
            </a:r>
            <a:r>
              <a:rPr lang="ru-RU" i="1" dirty="0">
                <a:solidFill>
                  <a:schemeClr val="accent1"/>
                </a:solidFill>
              </a:rPr>
              <a:t>: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b="1" dirty="0">
                <a:solidFill>
                  <a:schemeClr val="accent1"/>
                </a:solidFill>
              </a:rPr>
              <a:t>- </a:t>
            </a:r>
            <a:r>
              <a:rPr lang="ru-RU" b="1" i="1" dirty="0">
                <a:solidFill>
                  <a:schemeClr val="accent1"/>
                </a:solidFill>
              </a:rPr>
              <a:t>высокий уровень</a:t>
            </a:r>
            <a:r>
              <a:rPr lang="ru-RU" dirty="0">
                <a:solidFill>
                  <a:schemeClr val="accent1"/>
                </a:solidFill>
              </a:rPr>
              <a:t> – обучающийся освоил практически весь объём знаний </a:t>
            </a:r>
            <a:r>
              <a:rPr lang="ru-RU" dirty="0" smtClean="0">
                <a:solidFill>
                  <a:schemeClr val="accent1"/>
                </a:solidFill>
              </a:rPr>
              <a:t>100-75%, </a:t>
            </a:r>
            <a:r>
              <a:rPr lang="ru-RU" dirty="0">
                <a:solidFill>
                  <a:schemeClr val="accent1"/>
                </a:solidFill>
              </a:rPr>
              <a:t>предусмотренных программой за конкретный период (</a:t>
            </a:r>
            <a:r>
              <a:rPr lang="ru-RU" b="1" i="1" dirty="0">
                <a:solidFill>
                  <a:schemeClr val="accent1"/>
                </a:solidFill>
              </a:rPr>
              <a:t>3 балла</a:t>
            </a:r>
            <a:r>
              <a:rPr lang="ru-RU" dirty="0">
                <a:solidFill>
                  <a:schemeClr val="accent1"/>
                </a:solidFill>
              </a:rPr>
              <a:t>);</a:t>
            </a:r>
          </a:p>
          <a:p>
            <a:r>
              <a:rPr lang="ru-RU" i="1" dirty="0">
                <a:solidFill>
                  <a:schemeClr val="accent1"/>
                </a:solidFill>
              </a:rPr>
              <a:t>- </a:t>
            </a:r>
            <a:r>
              <a:rPr lang="ru-RU" b="1" i="1" dirty="0">
                <a:solidFill>
                  <a:schemeClr val="accent1"/>
                </a:solidFill>
              </a:rPr>
              <a:t>средний уровень</a:t>
            </a:r>
            <a:r>
              <a:rPr lang="ru-RU" dirty="0">
                <a:solidFill>
                  <a:schemeClr val="accent1"/>
                </a:solidFill>
              </a:rPr>
              <a:t> – у обучающегося объём усвоенных знаний составляет </a:t>
            </a:r>
            <a:r>
              <a:rPr lang="ru-RU" dirty="0" smtClean="0">
                <a:solidFill>
                  <a:schemeClr val="accent1"/>
                </a:solidFill>
              </a:rPr>
              <a:t>74-50</a:t>
            </a:r>
            <a:r>
              <a:rPr lang="ru-RU" dirty="0">
                <a:solidFill>
                  <a:schemeClr val="accent1"/>
                </a:solidFill>
              </a:rPr>
              <a:t>% (</a:t>
            </a:r>
            <a:r>
              <a:rPr lang="ru-RU" b="1" i="1" dirty="0">
                <a:solidFill>
                  <a:schemeClr val="accent1"/>
                </a:solidFill>
              </a:rPr>
              <a:t>2 балла</a:t>
            </a:r>
            <a:r>
              <a:rPr lang="ru-RU" dirty="0">
                <a:solidFill>
                  <a:schemeClr val="accent1"/>
                </a:solidFill>
              </a:rPr>
              <a:t>);</a:t>
            </a:r>
          </a:p>
          <a:p>
            <a:r>
              <a:rPr lang="ru-RU" dirty="0">
                <a:solidFill>
                  <a:schemeClr val="accent1"/>
                </a:solidFill>
              </a:rPr>
              <a:t>- </a:t>
            </a:r>
            <a:r>
              <a:rPr lang="ru-RU" b="1" i="1" dirty="0">
                <a:solidFill>
                  <a:schemeClr val="accent1"/>
                </a:solidFill>
              </a:rPr>
              <a:t>низкий уровень</a:t>
            </a:r>
            <a:r>
              <a:rPr lang="ru-RU" dirty="0">
                <a:solidFill>
                  <a:schemeClr val="accent1"/>
                </a:solidFill>
              </a:rPr>
              <a:t> – обучающийся овладел менее чем 50% объёма знаний, предусмотренных программой (</a:t>
            </a:r>
            <a:r>
              <a:rPr lang="ru-RU" b="1" i="1" dirty="0">
                <a:solidFill>
                  <a:schemeClr val="accent1"/>
                </a:solidFill>
              </a:rPr>
              <a:t>1 балл</a:t>
            </a:r>
            <a:r>
              <a:rPr lang="ru-RU" dirty="0">
                <a:solidFill>
                  <a:schemeClr val="accent1"/>
                </a:solidFill>
              </a:rPr>
              <a:t>).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1"/>
                </a:solidFill>
              </a:rPr>
              <a:t>Критерии оценки уровня практической подготовки</a:t>
            </a:r>
            <a:r>
              <a:rPr lang="ru-RU" b="1" dirty="0">
                <a:solidFill>
                  <a:schemeClr val="accent1"/>
                </a:solidFill>
              </a:rPr>
              <a:t>:</a:t>
            </a:r>
            <a:endParaRPr lang="ru-RU" dirty="0">
              <a:solidFill>
                <a:schemeClr val="accent1"/>
              </a:solidFill>
            </a:endParaRPr>
          </a:p>
          <a:p>
            <a:pPr algn="just"/>
            <a:r>
              <a:rPr lang="ru-RU" i="1" dirty="0">
                <a:solidFill>
                  <a:schemeClr val="accent1"/>
                </a:solidFill>
              </a:rPr>
              <a:t>- </a:t>
            </a:r>
            <a:r>
              <a:rPr lang="ru-RU" b="1" i="1" dirty="0">
                <a:solidFill>
                  <a:schemeClr val="accent1"/>
                </a:solidFill>
              </a:rPr>
              <a:t>высокий уровень</a:t>
            </a:r>
            <a:r>
              <a:rPr lang="ru-RU" dirty="0">
                <a:solidFill>
                  <a:schemeClr val="accent1"/>
                </a:solidFill>
              </a:rPr>
              <a:t> – обучающийся овладел на </a:t>
            </a:r>
            <a:r>
              <a:rPr lang="ru-RU" dirty="0" smtClean="0">
                <a:solidFill>
                  <a:schemeClr val="accent1"/>
                </a:solidFill>
              </a:rPr>
              <a:t>100-75% </a:t>
            </a:r>
            <a:r>
              <a:rPr lang="ru-RU" dirty="0">
                <a:solidFill>
                  <a:schemeClr val="accent1"/>
                </a:solidFill>
              </a:rPr>
              <a:t>умениями, предусмотренными программой за конкретный период (</a:t>
            </a:r>
            <a:r>
              <a:rPr lang="ru-RU" b="1" i="1" dirty="0">
                <a:solidFill>
                  <a:schemeClr val="accent1"/>
                </a:solidFill>
              </a:rPr>
              <a:t>3 балла</a:t>
            </a:r>
            <a:r>
              <a:rPr lang="ru-RU" dirty="0">
                <a:solidFill>
                  <a:schemeClr val="accent1"/>
                </a:solidFill>
              </a:rPr>
              <a:t>);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- </a:t>
            </a:r>
            <a:r>
              <a:rPr lang="ru-RU" b="1" i="1" dirty="0">
                <a:solidFill>
                  <a:schemeClr val="accent1"/>
                </a:solidFill>
              </a:rPr>
              <a:t>средний уровень</a:t>
            </a:r>
            <a:r>
              <a:rPr lang="ru-RU" dirty="0">
                <a:solidFill>
                  <a:schemeClr val="accent1"/>
                </a:solidFill>
              </a:rPr>
              <a:t> – у обучающегося объём усвоенных умений составляет </a:t>
            </a:r>
            <a:r>
              <a:rPr lang="ru-RU" dirty="0" smtClean="0">
                <a:solidFill>
                  <a:schemeClr val="accent1"/>
                </a:solidFill>
              </a:rPr>
              <a:t>74-50</a:t>
            </a:r>
            <a:r>
              <a:rPr lang="ru-RU" dirty="0">
                <a:solidFill>
                  <a:schemeClr val="accent1"/>
                </a:solidFill>
              </a:rPr>
              <a:t>% (</a:t>
            </a:r>
            <a:r>
              <a:rPr lang="ru-RU" b="1" i="1" dirty="0">
                <a:solidFill>
                  <a:schemeClr val="accent1"/>
                </a:solidFill>
              </a:rPr>
              <a:t>2 балла</a:t>
            </a:r>
            <a:r>
              <a:rPr lang="ru-RU" dirty="0">
                <a:solidFill>
                  <a:schemeClr val="accent1"/>
                </a:solidFill>
              </a:rPr>
              <a:t>);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- </a:t>
            </a:r>
            <a:r>
              <a:rPr lang="ru-RU" b="1" i="1" dirty="0">
                <a:solidFill>
                  <a:schemeClr val="accent1"/>
                </a:solidFill>
              </a:rPr>
              <a:t>низкий уровень</a:t>
            </a:r>
            <a:r>
              <a:rPr lang="ru-RU" dirty="0">
                <a:solidFill>
                  <a:schemeClr val="accent1"/>
                </a:solidFill>
              </a:rPr>
              <a:t> - обучающийся овладел менее чем 50%, предусмотренных умений (</a:t>
            </a:r>
            <a:r>
              <a:rPr lang="ru-RU" b="1" i="1" dirty="0">
                <a:solidFill>
                  <a:schemeClr val="accent1"/>
                </a:solidFill>
              </a:rPr>
              <a:t>1 балл</a:t>
            </a:r>
            <a:r>
              <a:rPr lang="ru-RU" dirty="0" smtClean="0">
                <a:solidFill>
                  <a:schemeClr val="accent1"/>
                </a:solidFill>
              </a:rPr>
              <a:t>).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258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Критерии оценки </a:t>
            </a:r>
            <a:r>
              <a:rPr lang="ru-RU" b="1" dirty="0" smtClean="0">
                <a:solidFill>
                  <a:srgbClr val="FFC000"/>
                </a:solidFill>
              </a:rPr>
              <a:t>результативности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7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564904"/>
            <a:ext cx="8712968" cy="41044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При итоговой аттестации учитываются достижения обучающихся в течение реализации дополнительной общеразвивающей программы. 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Результатом </a:t>
            </a:r>
            <a:r>
              <a:rPr lang="ru-RU" b="1" dirty="0">
                <a:solidFill>
                  <a:schemeClr val="accent1"/>
                </a:solidFill>
              </a:rPr>
              <a:t>итоговой аттестации </a:t>
            </a:r>
            <a:r>
              <a:rPr lang="ru-RU" dirty="0">
                <a:solidFill>
                  <a:schemeClr val="accent1"/>
                </a:solidFill>
              </a:rPr>
              <a:t>являются уровни освоения дополнительной общеразвивающей программы обучающимися ОГБУ ДО ДТДМ, которые фиксируются в «Протоколе результатов итоговой аттестации обучающихся </a:t>
            </a:r>
            <a:r>
              <a:rPr lang="ru-RU" dirty="0" smtClean="0">
                <a:solidFill>
                  <a:schemeClr val="accent1"/>
                </a:solidFill>
              </a:rPr>
              <a:t>объединения</a:t>
            </a:r>
            <a:r>
              <a:rPr lang="ru-RU" dirty="0">
                <a:solidFill>
                  <a:schemeClr val="accent1"/>
                </a:solidFill>
              </a:rPr>
              <a:t>», заносятся в журнал </a:t>
            </a:r>
            <a:r>
              <a:rPr lang="ru-RU" dirty="0" smtClean="0">
                <a:solidFill>
                  <a:schemeClr val="accent1"/>
                </a:solidFill>
              </a:rPr>
              <a:t>учёта </a:t>
            </a:r>
            <a:r>
              <a:rPr lang="ru-RU" dirty="0">
                <a:solidFill>
                  <a:schemeClr val="accent1"/>
                </a:solidFill>
              </a:rPr>
              <a:t>работы объединения. Данный протокол является одним из документов </a:t>
            </a:r>
            <a:r>
              <a:rPr lang="ru-RU" dirty="0" smtClean="0">
                <a:solidFill>
                  <a:schemeClr val="accent1"/>
                </a:solidFill>
              </a:rPr>
              <a:t>отчётности </a:t>
            </a:r>
            <a:r>
              <a:rPr lang="ru-RU" dirty="0">
                <a:solidFill>
                  <a:schemeClr val="accent1"/>
                </a:solidFill>
              </a:rPr>
              <a:t>и хранится в учебной части ОГБУ ДО ДТДМ.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Результаты </a:t>
            </a:r>
            <a:r>
              <a:rPr lang="ru-RU" dirty="0">
                <a:solidFill>
                  <a:schemeClr val="accent1"/>
                </a:solidFill>
              </a:rPr>
              <a:t>итоговой аттестации могут быть занесены в дневники обучающихся (при их наличии).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По </a:t>
            </a:r>
            <a:r>
              <a:rPr lang="ru-RU" dirty="0">
                <a:solidFill>
                  <a:schemeClr val="accent1"/>
                </a:solidFill>
              </a:rPr>
              <a:t>окончании итоговой аттестации её результаты доводятся (по запросу) до сведения обучающихся и (или) их родителей (законных представителей). </a:t>
            </a:r>
          </a:p>
          <a:p>
            <a:pPr algn="just"/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4344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Результаты итоговой аттестации в ОГБУ ДО ДТДМ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4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348880"/>
            <a:ext cx="8568952" cy="42484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Для определения качества образовательной деятельности ОГБУ ДО ДТДМ по дополнительным общеразвивающим программам используется система оценивания теоретической и практической подготовки обучающихся. 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Критерии </a:t>
            </a:r>
            <a:r>
              <a:rPr lang="ru-RU" b="1" dirty="0">
                <a:solidFill>
                  <a:schemeClr val="accent1"/>
                </a:solidFill>
              </a:rPr>
              <a:t>оценки уровня </a:t>
            </a:r>
            <a:r>
              <a:rPr lang="ru-RU" b="1" i="1" dirty="0">
                <a:solidFill>
                  <a:schemeClr val="accent1"/>
                </a:solidFill>
              </a:rPr>
              <a:t>теоретической подготовки </a:t>
            </a:r>
            <a:r>
              <a:rPr lang="ru-RU" b="1" dirty="0">
                <a:solidFill>
                  <a:schemeClr val="accent1"/>
                </a:solidFill>
              </a:rPr>
              <a:t>обучающихся</a:t>
            </a:r>
            <a:r>
              <a:rPr lang="ru-RU" dirty="0">
                <a:solidFill>
                  <a:schemeClr val="accent1"/>
                </a:solidFill>
              </a:rPr>
              <a:t>: </a:t>
            </a:r>
            <a:endParaRPr lang="ru-RU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/>
                </a:solidFill>
              </a:rPr>
              <a:t>- </a:t>
            </a:r>
            <a:r>
              <a:rPr lang="ru-RU" dirty="0">
                <a:solidFill>
                  <a:schemeClr val="accent1"/>
                </a:solidFill>
              </a:rPr>
              <a:t>соответствие теоретических знаний программным требованиям;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/>
                </a:solidFill>
              </a:rPr>
              <a:t>- осмысленность и правильность использования специальной терминологии. 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Критерии </a:t>
            </a:r>
            <a:r>
              <a:rPr lang="ru-RU" b="1" dirty="0">
                <a:solidFill>
                  <a:schemeClr val="accent1"/>
                </a:solidFill>
              </a:rPr>
              <a:t>оценки уровня </a:t>
            </a:r>
            <a:r>
              <a:rPr lang="ru-RU" b="1" i="1" dirty="0">
                <a:solidFill>
                  <a:schemeClr val="accent1"/>
                </a:solidFill>
              </a:rPr>
              <a:t>практической подготовки </a:t>
            </a:r>
            <a:r>
              <a:rPr lang="ru-RU" b="1" dirty="0">
                <a:solidFill>
                  <a:schemeClr val="accent1"/>
                </a:solidFill>
              </a:rPr>
              <a:t>обучающихся</a:t>
            </a:r>
            <a:r>
              <a:rPr lang="ru-RU" dirty="0">
                <a:solidFill>
                  <a:schemeClr val="accent1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/>
                </a:solidFill>
              </a:rPr>
              <a:t>- соответствие практических знаний программным требованиям;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/>
                </a:solidFill>
              </a:rPr>
              <a:t>- отсутствие затруднений в использовании специального оборудования и оснащения;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/>
                </a:solidFill>
              </a:rPr>
              <a:t>- креативность в выполнении практических заданий.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872208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FFC000"/>
                </a:solidFill>
              </a:rPr>
              <a:t>Система </a:t>
            </a:r>
            <a:r>
              <a:rPr lang="ru-RU" sz="3600" b="1" dirty="0">
                <a:solidFill>
                  <a:srgbClr val="FFC000"/>
                </a:solidFill>
              </a:rPr>
              <a:t>оценивания теоретической и практической подготовки обучающихся </a:t>
            </a:r>
            <a:r>
              <a:rPr lang="ru-RU" sz="3600" b="1" dirty="0" smtClean="0">
                <a:solidFill>
                  <a:srgbClr val="FFC000"/>
                </a:solidFill>
              </a:rPr>
              <a:t>в ОГБУ ДО ДТДМ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3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8712967" cy="4281339"/>
          </a:xfrm>
        </p:spPr>
        <p:txBody>
          <a:bodyPr>
            <a:noAutofit/>
          </a:bodyPr>
          <a:lstStyle/>
          <a:p>
            <a:pPr algn="just"/>
            <a:r>
              <a:rPr lang="ru-RU" sz="1650" dirty="0" smtClean="0">
                <a:solidFill>
                  <a:schemeClr val="accent1"/>
                </a:solidFill>
              </a:rPr>
              <a:t>Обычно образовательная организация </a:t>
            </a:r>
            <a:r>
              <a:rPr lang="ru-RU" sz="1650" dirty="0">
                <a:solidFill>
                  <a:schemeClr val="accent1"/>
                </a:solidFill>
              </a:rPr>
              <a:t>имеет свою форму для отражения результатов итоговой </a:t>
            </a:r>
            <a:r>
              <a:rPr lang="ru-RU" sz="1650" dirty="0" smtClean="0">
                <a:solidFill>
                  <a:schemeClr val="accent1"/>
                </a:solidFill>
              </a:rPr>
              <a:t>аттестации (</a:t>
            </a:r>
            <a:r>
              <a:rPr lang="ru-RU" sz="1650" i="1" dirty="0" smtClean="0">
                <a:solidFill>
                  <a:schemeClr val="accent1"/>
                </a:solidFill>
              </a:rPr>
              <a:t>протокол </a:t>
            </a:r>
            <a:r>
              <a:rPr lang="ru-RU" sz="1650" i="1" dirty="0">
                <a:solidFill>
                  <a:schemeClr val="accent1"/>
                </a:solidFill>
              </a:rPr>
              <a:t>установленного </a:t>
            </a:r>
            <a:r>
              <a:rPr lang="ru-RU" sz="1650" i="1" dirty="0" smtClean="0">
                <a:solidFill>
                  <a:schemeClr val="accent1"/>
                </a:solidFill>
              </a:rPr>
              <a:t>образца</a:t>
            </a:r>
            <a:r>
              <a:rPr lang="ru-RU" sz="1650" dirty="0" smtClean="0">
                <a:solidFill>
                  <a:schemeClr val="accent1"/>
                </a:solidFill>
              </a:rPr>
              <a:t>), которая служит для подачи сведений администрации.</a:t>
            </a:r>
          </a:p>
          <a:p>
            <a:pPr algn="just"/>
            <a:r>
              <a:rPr lang="ru-RU" sz="1650" dirty="0" smtClean="0">
                <a:solidFill>
                  <a:schemeClr val="accent1"/>
                </a:solidFill>
              </a:rPr>
              <a:t>В </a:t>
            </a:r>
            <a:r>
              <a:rPr lang="ru-RU" sz="1650" dirty="0">
                <a:solidFill>
                  <a:schemeClr val="accent1"/>
                </a:solidFill>
              </a:rPr>
              <a:t>рамках своего объединения педагог может разрабатывать и использовать свои </a:t>
            </a:r>
            <a:r>
              <a:rPr lang="ru-RU" sz="1650" dirty="0" smtClean="0">
                <a:solidFill>
                  <a:schemeClr val="accent1"/>
                </a:solidFill>
              </a:rPr>
              <a:t>формы: 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паспорт;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 портфолио;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 индивидуальный план;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 индивидуальная  карта; 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зачетная книжка;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 дневник самоконтроля;</a:t>
            </a:r>
          </a:p>
          <a:p>
            <a:r>
              <a:rPr lang="ru-RU" sz="1650" i="1" dirty="0" smtClean="0">
                <a:solidFill>
                  <a:schemeClr val="accent1"/>
                </a:solidFill>
              </a:rPr>
              <a:t> </a:t>
            </a:r>
            <a:r>
              <a:rPr lang="ru-RU" sz="1650" i="1" dirty="0">
                <a:solidFill>
                  <a:schemeClr val="accent1"/>
                </a:solidFill>
              </a:rPr>
              <a:t>протоколы и таблицы классификационных соревнований и т.п</a:t>
            </a:r>
            <a:r>
              <a:rPr lang="ru-RU" sz="1650" i="1" dirty="0" smtClean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ru-RU" sz="1650" b="1" dirty="0" smtClean="0">
                <a:solidFill>
                  <a:schemeClr val="accent1"/>
                </a:solidFill>
              </a:rPr>
              <a:t>Настоятельно </a:t>
            </a:r>
            <a:r>
              <a:rPr lang="ru-RU" sz="1650" b="1" dirty="0">
                <a:solidFill>
                  <a:schemeClr val="accent1"/>
                </a:solidFill>
              </a:rPr>
              <a:t>рекомендуется все результаты сводить в какую-нибудь общую ведомость, которая в любом случае остается у </a:t>
            </a:r>
            <a:r>
              <a:rPr lang="ru-RU" sz="1650" b="1" dirty="0" smtClean="0">
                <a:solidFill>
                  <a:schemeClr val="accent1"/>
                </a:solidFill>
              </a:rPr>
              <a:t>педагога</a:t>
            </a:r>
            <a:r>
              <a:rPr lang="ru-RU" sz="1650" dirty="0" smtClean="0">
                <a:solidFill>
                  <a:schemeClr val="accent1"/>
                </a:solidFill>
              </a:rPr>
              <a:t> (все </a:t>
            </a:r>
            <a:r>
              <a:rPr lang="ru-RU" sz="1650" dirty="0">
                <a:solidFill>
                  <a:schemeClr val="accent1"/>
                </a:solidFill>
              </a:rPr>
              <a:t>вышеперечисленные аттестационные документы </a:t>
            </a:r>
            <a:r>
              <a:rPr lang="ru-RU" sz="1650" dirty="0" smtClean="0">
                <a:solidFill>
                  <a:schemeClr val="accent1"/>
                </a:solidFill>
              </a:rPr>
              <a:t>обучающиеся </a:t>
            </a:r>
            <a:r>
              <a:rPr lang="ru-RU" sz="1650" dirty="0">
                <a:solidFill>
                  <a:schemeClr val="accent1"/>
                </a:solidFill>
              </a:rPr>
              <a:t>могут забрать </a:t>
            </a:r>
            <a:r>
              <a:rPr lang="ru-RU" sz="1650" dirty="0" smtClean="0">
                <a:solidFill>
                  <a:schemeClr val="accent1"/>
                </a:solidFill>
              </a:rPr>
              <a:t>домой).</a:t>
            </a:r>
            <a:endParaRPr lang="ru-RU" sz="1650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>
                <a:hlinkClick r:id="rId2"/>
              </a:rPr>
              <a:t>Где фиксировать результаты </a:t>
            </a:r>
            <a:r>
              <a:rPr lang="ru-RU" b="1" u="sng" dirty="0" smtClean="0">
                <a:hlinkClick r:id="rId2"/>
              </a:rPr>
              <a:t>аттестации?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1542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708920"/>
            <a:ext cx="8496943" cy="34172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!!! Образцы протоколов </a:t>
            </a:r>
            <a:r>
              <a:rPr lang="ru-RU" sz="4000" b="1" dirty="0" smtClean="0">
                <a:solidFill>
                  <a:schemeClr val="accent1"/>
                </a:solidFill>
              </a:rPr>
              <a:t>промежуточной и итоговой </a:t>
            </a:r>
            <a:r>
              <a:rPr lang="ru-RU" sz="4000" b="1" dirty="0" smtClean="0">
                <a:solidFill>
                  <a:schemeClr val="accent1"/>
                </a:solidFill>
              </a:rPr>
              <a:t>аттестации в приложении к презентации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1"/>
                </a:solidFill>
              </a:rPr>
              <a:t>(Положение </a:t>
            </a:r>
            <a:r>
              <a:rPr lang="ru-RU" sz="2800" b="1" i="1" dirty="0">
                <a:solidFill>
                  <a:schemeClr val="accent1"/>
                </a:solidFill>
              </a:rPr>
              <a:t>о проведении промежуточной и итоговой аттестации </a:t>
            </a:r>
            <a:r>
              <a:rPr lang="ru-RU" sz="2800" b="1" i="1" smtClean="0">
                <a:solidFill>
                  <a:schemeClr val="accent1"/>
                </a:solidFill>
              </a:rPr>
              <a:t>обучающихся</a:t>
            </a:r>
            <a:r>
              <a:rPr lang="ru-RU" sz="2800" b="1" i="1" smtClean="0">
                <a:solidFill>
                  <a:schemeClr val="accent1"/>
                </a:solidFill>
              </a:rPr>
              <a:t>»)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Примечания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6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5328592" cy="432048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300" b="1" dirty="0" smtClean="0">
                <a:solidFill>
                  <a:schemeClr val="accent1"/>
                </a:solidFill>
              </a:rPr>
              <a:t>Цель - </a:t>
            </a:r>
            <a:r>
              <a:rPr lang="ru-RU" sz="3300" dirty="0" smtClean="0">
                <a:solidFill>
                  <a:schemeClr val="accent1"/>
                </a:solidFill>
              </a:rPr>
              <a:t>повышение </a:t>
            </a:r>
            <a:r>
              <a:rPr lang="ru-RU" sz="3300" dirty="0">
                <a:solidFill>
                  <a:schemeClr val="accent1"/>
                </a:solidFill>
              </a:rPr>
              <a:t>результативности образовательного процесса и уровня профессионализма педагогических </a:t>
            </a:r>
            <a:r>
              <a:rPr lang="ru-RU" sz="3300" dirty="0" smtClean="0">
                <a:solidFill>
                  <a:schemeClr val="accent1"/>
                </a:solidFill>
              </a:rPr>
              <a:t>работников.</a:t>
            </a:r>
          </a:p>
          <a:p>
            <a:pPr algn="just"/>
            <a:r>
              <a:rPr lang="ru-RU" sz="3300" b="1" dirty="0" smtClean="0">
                <a:solidFill>
                  <a:schemeClr val="accent1"/>
                </a:solidFill>
              </a:rPr>
              <a:t>Основное </a:t>
            </a:r>
            <a:r>
              <a:rPr lang="ru-RU" sz="3300" b="1" dirty="0">
                <a:solidFill>
                  <a:schemeClr val="accent1"/>
                </a:solidFill>
              </a:rPr>
              <a:t>содержание - </a:t>
            </a:r>
            <a:r>
              <a:rPr lang="ru-RU" sz="3300" dirty="0" smtClean="0">
                <a:solidFill>
                  <a:schemeClr val="accent1"/>
                </a:solidFill>
              </a:rPr>
              <a:t>выявление </a:t>
            </a:r>
            <a:r>
              <a:rPr lang="ru-RU" sz="3300" dirty="0">
                <a:solidFill>
                  <a:schemeClr val="accent1"/>
                </a:solidFill>
              </a:rPr>
              <a:t>соответствия реальных результатов образовательного процесса прогнозируемым результатам </a:t>
            </a:r>
            <a:r>
              <a:rPr lang="ru-RU" sz="3300" dirty="0" smtClean="0">
                <a:solidFill>
                  <a:schemeClr val="accent1"/>
                </a:solidFill>
              </a:rPr>
              <a:t>дополнительных общеразвивающих </a:t>
            </a:r>
            <a:r>
              <a:rPr lang="ru-RU" sz="3300" dirty="0">
                <a:solidFill>
                  <a:schemeClr val="accent1"/>
                </a:solidFill>
              </a:rPr>
              <a:t>программ. </a:t>
            </a:r>
            <a:endParaRPr lang="ru-RU" sz="3300" dirty="0" smtClean="0">
              <a:solidFill>
                <a:schemeClr val="accent1"/>
              </a:solidFill>
            </a:endParaRPr>
          </a:p>
          <a:p>
            <a:pPr algn="just"/>
            <a:r>
              <a:rPr lang="ru-RU" sz="3300" b="1" dirty="0" smtClean="0">
                <a:solidFill>
                  <a:schemeClr val="accent1"/>
                </a:solidFill>
              </a:rPr>
              <a:t>Сложность </a:t>
            </a:r>
            <a:r>
              <a:rPr lang="ru-RU" sz="3300" b="1" dirty="0">
                <a:solidFill>
                  <a:schemeClr val="accent1"/>
                </a:solidFill>
              </a:rPr>
              <a:t>этой процедуры в </a:t>
            </a:r>
            <a:r>
              <a:rPr lang="ru-RU" sz="3300" b="1" dirty="0" smtClean="0">
                <a:solidFill>
                  <a:schemeClr val="accent1"/>
                </a:solidFill>
              </a:rPr>
              <a:t>организациях </a:t>
            </a:r>
            <a:r>
              <a:rPr lang="ru-RU" sz="3300" b="1" dirty="0">
                <a:solidFill>
                  <a:schemeClr val="accent1"/>
                </a:solidFill>
              </a:rPr>
              <a:t>дополнительного образования детей - </a:t>
            </a:r>
            <a:r>
              <a:rPr lang="ru-RU" sz="3300" dirty="0">
                <a:solidFill>
                  <a:schemeClr val="accent1"/>
                </a:solidFill>
              </a:rPr>
              <a:t>в её унификации, так как многообразие видов деятельности обусловливает разнообразие критериев оценки освоения дополнительных общеразвивающих программ. </a:t>
            </a:r>
          </a:p>
          <a:p>
            <a:pPr algn="just"/>
            <a:r>
              <a:rPr lang="ru-RU" sz="3300" dirty="0" smtClean="0">
                <a:solidFill>
                  <a:schemeClr val="accent1"/>
                </a:solidFill>
              </a:rPr>
              <a:t>Кроме </a:t>
            </a:r>
            <a:r>
              <a:rPr lang="ru-RU" sz="3300" dirty="0">
                <a:solidFill>
                  <a:schemeClr val="accent1"/>
                </a:solidFill>
              </a:rPr>
              <a:t>того, цель данного вида педагогического контроля должна совпадать с целью образовательного процесса и задачами управления им.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Цель и содержание аттестации </a:t>
            </a:r>
            <a:r>
              <a:rPr lang="ru-RU" b="1" dirty="0">
                <a:solidFill>
                  <a:srgbClr val="FFC000"/>
                </a:solidFill>
              </a:rPr>
              <a:t>обучающихся</a:t>
            </a:r>
          </a:p>
        </p:txBody>
      </p:sp>
      <p:pic>
        <p:nvPicPr>
          <p:cNvPr id="4" name="Рисунок 3" descr="C:\Users\user\Desktop\а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57" y="3140968"/>
            <a:ext cx="2952328" cy="1880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01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5" y="2708920"/>
            <a:ext cx="5184576" cy="396044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accent1"/>
                </a:solidFill>
              </a:rPr>
              <a:t>Аттестация позволяет выстроить индивидуальную педагогическую траекторию для каждого обучающегося, то есть осуществить </a:t>
            </a:r>
            <a:r>
              <a:rPr lang="ru-RU" sz="1800" b="1" dirty="0">
                <a:solidFill>
                  <a:schemeClr val="accent1"/>
                </a:solidFill>
              </a:rPr>
              <a:t>индивидуальный подход</a:t>
            </a:r>
            <a:r>
              <a:rPr lang="ru-RU" sz="1800" dirty="0">
                <a:solidFill>
                  <a:schemeClr val="accent1"/>
                </a:solidFill>
              </a:rPr>
              <a:t>. </a:t>
            </a:r>
            <a:endParaRPr lang="ru-RU" sz="1800" dirty="0" smtClean="0">
              <a:solidFill>
                <a:schemeClr val="accent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accent1"/>
                </a:solidFill>
              </a:rPr>
              <a:t>В </a:t>
            </a:r>
            <a:r>
              <a:rPr lang="ru-RU" sz="1800" dirty="0">
                <a:solidFill>
                  <a:schemeClr val="accent1"/>
                </a:solidFill>
              </a:rPr>
              <a:t>дополнительном образовании </a:t>
            </a:r>
            <a:r>
              <a:rPr lang="ru-RU" sz="1800" b="1" dirty="0">
                <a:solidFill>
                  <a:schemeClr val="accent1"/>
                </a:solidFill>
              </a:rPr>
              <a:t>нет </a:t>
            </a:r>
            <a:r>
              <a:rPr lang="ru-RU" sz="1800" b="1" dirty="0" smtClean="0">
                <a:solidFill>
                  <a:schemeClr val="accent1"/>
                </a:solidFill>
              </a:rPr>
              <a:t>чётко </a:t>
            </a:r>
            <a:r>
              <a:rPr lang="ru-RU" sz="1800" b="1" dirty="0">
                <a:solidFill>
                  <a:schemeClr val="accent1"/>
                </a:solidFill>
              </a:rPr>
              <a:t>заданных временных рамок </a:t>
            </a:r>
            <a:r>
              <a:rPr lang="ru-RU" sz="1800" dirty="0">
                <a:solidFill>
                  <a:schemeClr val="accent1"/>
                </a:solidFill>
              </a:rPr>
              <a:t>освоения </a:t>
            </a:r>
            <a:r>
              <a:rPr lang="ru-RU" sz="1800" dirty="0" smtClean="0">
                <a:solidFill>
                  <a:schemeClr val="accent1"/>
                </a:solidFill>
              </a:rPr>
              <a:t>обучающимися дополнительной общеразвивающей программы</a:t>
            </a:r>
            <a:r>
              <a:rPr lang="ru-RU" sz="1800" dirty="0">
                <a:solidFill>
                  <a:schemeClr val="accent1"/>
                </a:solidFill>
              </a:rPr>
              <a:t>: один может осваивать программу один год, другой - два, третий - три и т.д</a:t>
            </a:r>
            <a:r>
              <a:rPr lang="ru-RU" sz="1800" dirty="0" smtClean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ru-RU" sz="1800" dirty="0" smtClean="0">
                <a:solidFill>
                  <a:schemeClr val="accent1"/>
                </a:solidFill>
              </a:rPr>
              <a:t> </a:t>
            </a:r>
            <a:r>
              <a:rPr lang="ru-RU" sz="1800" dirty="0">
                <a:solidFill>
                  <a:schemeClr val="accent1"/>
                </a:solidFill>
              </a:rPr>
              <a:t>Регулярная проверка результатов обучения помогает педагогу понять, на каком этапе сейчас находится каждый </a:t>
            </a:r>
            <a:r>
              <a:rPr lang="ru-RU" sz="1800" dirty="0" smtClean="0">
                <a:solidFill>
                  <a:schemeClr val="accent1"/>
                </a:solidFill>
              </a:rPr>
              <a:t>обучающийся </a:t>
            </a:r>
            <a:r>
              <a:rPr lang="ru-RU" sz="1800" dirty="0">
                <a:solidFill>
                  <a:schemeClr val="accent1"/>
                </a:solidFill>
              </a:rPr>
              <a:t>объединения</a:t>
            </a:r>
            <a:r>
              <a:rPr lang="ru-RU" sz="1800" dirty="0" smtClean="0">
                <a:solidFill>
                  <a:schemeClr val="accent1"/>
                </a:solidFill>
              </a:rPr>
              <a:t>.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>
                <a:solidFill>
                  <a:srgbClr val="FFC000"/>
                </a:solidFill>
              </a:rPr>
              <a:t>Для чего нужна </a:t>
            </a:r>
            <a:r>
              <a:rPr lang="ru-RU" b="1" u="sng" dirty="0" smtClean="0">
                <a:solidFill>
                  <a:srgbClr val="FFC000"/>
                </a:solidFill>
              </a:rPr>
              <a:t>аттестация </a:t>
            </a:r>
            <a:r>
              <a:rPr lang="ru-RU" b="1" u="sng" dirty="0">
                <a:solidFill>
                  <a:srgbClr val="FFC000"/>
                </a:solidFill>
              </a:rPr>
              <a:t>обучающихся</a:t>
            </a:r>
            <a:r>
              <a:rPr lang="ru-RU" b="1" u="sng" dirty="0" smtClean="0">
                <a:solidFill>
                  <a:srgbClr val="FFC000"/>
                </a:solidFill>
              </a:rPr>
              <a:t>?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C:\Users\user\Desktop\а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7323"/>
            <a:ext cx="3456384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7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4678" y="2420888"/>
            <a:ext cx="5685474" cy="40324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Процесс аттестации </a:t>
            </a:r>
            <a:r>
              <a:rPr lang="ru-RU" dirty="0" smtClean="0">
                <a:solidFill>
                  <a:schemeClr val="accent1"/>
                </a:solidFill>
              </a:rPr>
              <a:t>даёт </a:t>
            </a:r>
            <a:r>
              <a:rPr lang="ru-RU" dirty="0">
                <a:solidFill>
                  <a:schemeClr val="accent1"/>
                </a:solidFill>
              </a:rPr>
              <a:t>возможность </a:t>
            </a:r>
            <a:r>
              <a:rPr lang="ru-RU" b="1" dirty="0">
                <a:solidFill>
                  <a:schemeClr val="accent1"/>
                </a:solidFill>
              </a:rPr>
              <a:t>оценить степень сложности программного материала</a:t>
            </a:r>
            <a:r>
              <a:rPr lang="ru-RU" dirty="0">
                <a:solidFill>
                  <a:schemeClr val="accent1"/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Так </a:t>
            </a:r>
            <a:r>
              <a:rPr lang="ru-RU" dirty="0">
                <a:solidFill>
                  <a:schemeClr val="accent1"/>
                </a:solidFill>
              </a:rPr>
              <a:t>как педагог дополнительного образования сам устанавливает себе "стандарты", то существует опасность, как упрощения, так и чрезмерного усложнения программного материала.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 </a:t>
            </a:r>
            <a:r>
              <a:rPr lang="ru-RU" dirty="0">
                <a:solidFill>
                  <a:schemeClr val="accent1"/>
                </a:solidFill>
              </a:rPr>
              <a:t>первом случае аттестация покажет, что </a:t>
            </a:r>
            <a:r>
              <a:rPr lang="ru-RU" dirty="0" smtClean="0">
                <a:solidFill>
                  <a:schemeClr val="accent1"/>
                </a:solidFill>
              </a:rPr>
              <a:t>обучающиеся </a:t>
            </a:r>
            <a:r>
              <a:rPr lang="ru-RU" dirty="0">
                <a:solidFill>
                  <a:schemeClr val="accent1"/>
                </a:solidFill>
              </a:rPr>
              <a:t>усваивают материал с трудом, а во втором - очень легко, практически без усилий. Это даст возможность педагогу найти "золотую середину" и скорректировать программу.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</a:rPr>
              <a:t>Ведь </a:t>
            </a:r>
            <a:r>
              <a:rPr lang="ru-RU" dirty="0">
                <a:solidFill>
                  <a:schemeClr val="accent1"/>
                </a:solidFill>
              </a:rPr>
              <a:t>обучение только тогда является таковым, когда изучаемый материал </a:t>
            </a:r>
            <a:r>
              <a:rPr lang="ru-RU" dirty="0" smtClean="0">
                <a:solidFill>
                  <a:schemeClr val="accent1"/>
                </a:solidFill>
              </a:rPr>
              <a:t>даётся </a:t>
            </a:r>
            <a:r>
              <a:rPr lang="ru-RU" dirty="0">
                <a:solidFill>
                  <a:schemeClr val="accent1"/>
                </a:solidFill>
              </a:rPr>
              <a:t>с небольшим </a:t>
            </a:r>
            <a:r>
              <a:rPr lang="ru-RU" dirty="0" smtClean="0">
                <a:solidFill>
                  <a:schemeClr val="accent1"/>
                </a:solidFill>
              </a:rPr>
              <a:t>трудом, </a:t>
            </a:r>
            <a:r>
              <a:rPr lang="ru-RU" b="1" dirty="0" smtClean="0">
                <a:solidFill>
                  <a:schemeClr val="accent1"/>
                </a:solidFill>
              </a:rPr>
              <a:t>когда обучающийся </a:t>
            </a:r>
            <a:r>
              <a:rPr lang="ru-RU" b="1" dirty="0">
                <a:solidFill>
                  <a:schemeClr val="accent1"/>
                </a:solidFill>
              </a:rPr>
              <a:t>прикладывает для его освоения </a:t>
            </a:r>
            <a:r>
              <a:rPr lang="ru-RU" b="1" dirty="0" smtClean="0">
                <a:solidFill>
                  <a:schemeClr val="accent1"/>
                </a:solidFill>
              </a:rPr>
              <a:t>усилия</a:t>
            </a:r>
            <a:r>
              <a:rPr lang="ru-RU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C000"/>
                </a:solidFill>
              </a:rPr>
              <a:t>Для чего нужна </a:t>
            </a:r>
            <a:r>
              <a:rPr lang="ru-RU" b="1" u="sng" dirty="0" smtClean="0">
                <a:solidFill>
                  <a:srgbClr val="FFC000"/>
                </a:solidFill>
              </a:rPr>
              <a:t>аттестация </a:t>
            </a:r>
            <a:r>
              <a:rPr lang="ru-RU" b="1" u="sng" dirty="0">
                <a:solidFill>
                  <a:srgbClr val="FFC000"/>
                </a:solidFill>
              </a:rPr>
              <a:t>обучающихся?</a:t>
            </a:r>
            <a:endParaRPr lang="ru-RU" b="1" dirty="0"/>
          </a:p>
        </p:txBody>
      </p:sp>
      <p:pic>
        <p:nvPicPr>
          <p:cNvPr id="4" name="Рисунок 3" descr="C:\Users\user\Desktop\а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26" y="3068960"/>
            <a:ext cx="2808312" cy="2384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57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7" y="2564904"/>
            <a:ext cx="5256584" cy="41044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1" dirty="0">
                <a:solidFill>
                  <a:schemeClr val="accent1"/>
                </a:solidFill>
              </a:rPr>
              <a:t>Любая диагностика в объединении дополнительного образования должна </a:t>
            </a:r>
            <a:r>
              <a:rPr lang="ru-RU" sz="2800" b="1" dirty="0" smtClean="0">
                <a:solidFill>
                  <a:schemeClr val="accent1"/>
                </a:solidFill>
              </a:rPr>
              <a:t>определить</a:t>
            </a:r>
            <a:r>
              <a:rPr lang="ru-RU" sz="2800" b="1" dirty="0">
                <a:solidFill>
                  <a:schemeClr val="accent1"/>
                </a:solidFill>
              </a:rPr>
              <a:t>: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1"/>
                </a:solidFill>
              </a:rPr>
              <a:t>во-первых</a:t>
            </a:r>
            <a:r>
              <a:rPr lang="ru-RU" sz="2800" dirty="0">
                <a:solidFill>
                  <a:schemeClr val="accent1"/>
                </a:solidFill>
              </a:rPr>
              <a:t>, уровень подготовки каждого </a:t>
            </a:r>
            <a:r>
              <a:rPr lang="ru-RU" sz="2800" dirty="0" smtClean="0">
                <a:solidFill>
                  <a:schemeClr val="accent1"/>
                </a:solidFill>
              </a:rPr>
              <a:t>обучающегося;</a:t>
            </a:r>
          </a:p>
          <a:p>
            <a:pPr algn="just"/>
            <a:r>
              <a:rPr lang="ru-RU" sz="2800" dirty="0" smtClean="0">
                <a:solidFill>
                  <a:schemeClr val="accent1"/>
                </a:solidFill>
              </a:rPr>
              <a:t>во-вторых</a:t>
            </a:r>
            <a:r>
              <a:rPr lang="ru-RU" sz="2800" dirty="0">
                <a:solidFill>
                  <a:schemeClr val="accent1"/>
                </a:solidFill>
              </a:rPr>
              <a:t>, уровень всего </a:t>
            </a:r>
            <a:r>
              <a:rPr lang="ru-RU" sz="2800" dirty="0" smtClean="0">
                <a:solidFill>
                  <a:schemeClr val="accent1"/>
                </a:solidFill>
              </a:rPr>
              <a:t>объединения </a:t>
            </a:r>
            <a:r>
              <a:rPr lang="ru-RU" sz="2800" dirty="0">
                <a:solidFill>
                  <a:schemeClr val="accent1"/>
                </a:solidFill>
              </a:rPr>
              <a:t>в целом.</a:t>
            </a:r>
          </a:p>
          <a:p>
            <a:pPr algn="just"/>
            <a:r>
              <a:rPr lang="ru-RU" sz="2800" b="1" dirty="0" smtClean="0">
                <a:solidFill>
                  <a:schemeClr val="accent1"/>
                </a:solidFill>
              </a:rPr>
              <a:t>Проверке </a:t>
            </a:r>
            <a:r>
              <a:rPr lang="ru-RU" sz="2800" b="1" dirty="0">
                <a:solidFill>
                  <a:schemeClr val="accent1"/>
                </a:solidFill>
              </a:rPr>
              <a:t>подлежат три составляющие образовательного процесса: 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r>
              <a:rPr lang="ru-RU" sz="2800" i="1" dirty="0">
                <a:solidFill>
                  <a:schemeClr val="accent1"/>
                </a:solidFill>
              </a:rPr>
              <a:t>знания, умения и </a:t>
            </a:r>
            <a:r>
              <a:rPr lang="ru-RU" sz="2800" i="1" dirty="0" smtClean="0">
                <a:solidFill>
                  <a:schemeClr val="accent1"/>
                </a:solidFill>
              </a:rPr>
              <a:t>навыки;</a:t>
            </a:r>
            <a:r>
              <a:rPr lang="ru-RU" sz="2800" i="1" dirty="0">
                <a:solidFill>
                  <a:schemeClr val="accent1"/>
                </a:solidFill>
              </a:rPr>
              <a:t>  </a:t>
            </a:r>
            <a:endParaRPr lang="ru-RU" sz="2800" i="1" dirty="0" smtClean="0">
              <a:solidFill>
                <a:schemeClr val="accent1"/>
              </a:solidFill>
            </a:endParaRPr>
          </a:p>
          <a:p>
            <a:r>
              <a:rPr lang="ru-RU" sz="2800" i="1" dirty="0" smtClean="0">
                <a:solidFill>
                  <a:schemeClr val="accent1"/>
                </a:solidFill>
              </a:rPr>
              <a:t> </a:t>
            </a:r>
            <a:r>
              <a:rPr lang="ru-RU" sz="2800" i="1" dirty="0">
                <a:solidFill>
                  <a:schemeClr val="accent1"/>
                </a:solidFill>
              </a:rPr>
              <a:t>процесс </a:t>
            </a:r>
            <a:r>
              <a:rPr lang="ru-RU" sz="2800" i="1" dirty="0" smtClean="0">
                <a:solidFill>
                  <a:schemeClr val="accent1"/>
                </a:solidFill>
              </a:rPr>
              <a:t>воспитания;</a:t>
            </a:r>
            <a:r>
              <a:rPr lang="ru-RU" sz="2800" i="1" dirty="0">
                <a:solidFill>
                  <a:schemeClr val="accent1"/>
                </a:solidFill>
              </a:rPr>
              <a:t>   </a:t>
            </a:r>
            <a:endParaRPr lang="ru-RU" sz="2800" i="1" dirty="0" smtClean="0">
              <a:solidFill>
                <a:schemeClr val="accent1"/>
              </a:solidFill>
            </a:endParaRPr>
          </a:p>
          <a:p>
            <a:r>
              <a:rPr lang="ru-RU" sz="2800" i="1" dirty="0" smtClean="0">
                <a:solidFill>
                  <a:schemeClr val="accent1"/>
                </a:solidFill>
              </a:rPr>
              <a:t> </a:t>
            </a:r>
            <a:r>
              <a:rPr lang="ru-RU" sz="2800" i="1" dirty="0">
                <a:solidFill>
                  <a:schemeClr val="accent1"/>
                </a:solidFill>
              </a:rPr>
              <a:t>процесс развития.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u="sng" dirty="0">
                <a:solidFill>
                  <a:srgbClr val="FFC000"/>
                </a:solidFill>
                <a:hlinkClick r:id="rId2"/>
              </a:rPr>
              <a:t>Что необходимо проверять</a:t>
            </a:r>
            <a:r>
              <a:rPr lang="ru-RU" sz="4000" b="1" u="sng" dirty="0" smtClean="0">
                <a:solidFill>
                  <a:srgbClr val="FFC000"/>
                </a:solidFill>
                <a:hlinkClick r:id="rId2"/>
              </a:rPr>
              <a:t>?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C:\Users\user\Desktop\а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02433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50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32048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accent1"/>
                </a:solidFill>
              </a:rPr>
              <a:t>Оценить </a:t>
            </a:r>
            <a:r>
              <a:rPr lang="ru-RU" sz="1800" dirty="0">
                <a:solidFill>
                  <a:schemeClr val="accent1"/>
                </a:solidFill>
              </a:rPr>
              <a:t>успешность </a:t>
            </a:r>
            <a:r>
              <a:rPr lang="ru-RU" sz="1800" dirty="0" smtClean="0">
                <a:solidFill>
                  <a:schemeClr val="accent1"/>
                </a:solidFill>
              </a:rPr>
              <a:t>обучающихся </a:t>
            </a:r>
            <a:r>
              <a:rPr lang="ru-RU" sz="1800" dirty="0">
                <a:solidFill>
                  <a:schemeClr val="accent1"/>
                </a:solidFill>
              </a:rPr>
              <a:t>можно, если знать их уровень в начале года, в середине года и в конце года</a:t>
            </a:r>
            <a:r>
              <a:rPr lang="ru-RU" sz="1800" dirty="0" smtClean="0">
                <a:solidFill>
                  <a:schemeClr val="accent1"/>
                </a:solidFill>
              </a:rPr>
              <a:t>.  Для этого существуют:</a:t>
            </a:r>
          </a:p>
          <a:p>
            <a:pPr algn="just"/>
            <a:r>
              <a:rPr lang="ru-RU" sz="1800" b="1" dirty="0">
                <a:solidFill>
                  <a:schemeClr val="accent1"/>
                </a:solidFill>
              </a:rPr>
              <a:t>Входная диагностика</a:t>
            </a:r>
            <a:r>
              <a:rPr lang="ru-RU" sz="1800" dirty="0" smtClean="0">
                <a:solidFill>
                  <a:schemeClr val="accent1"/>
                </a:solidFill>
              </a:rPr>
              <a:t>, которая </a:t>
            </a:r>
            <a:r>
              <a:rPr lang="ru-RU" sz="1800" dirty="0">
                <a:solidFill>
                  <a:schemeClr val="accent1"/>
                </a:solidFill>
              </a:rPr>
              <a:t>проводится перед началом обучения и предназначена для выявления уровня подготовленности </a:t>
            </a:r>
            <a:r>
              <a:rPr lang="ru-RU" sz="1800" dirty="0" smtClean="0">
                <a:solidFill>
                  <a:schemeClr val="accent1"/>
                </a:solidFill>
              </a:rPr>
              <a:t>обучающихся </a:t>
            </a:r>
            <a:r>
              <a:rPr lang="ru-RU" sz="1800" dirty="0">
                <a:solidFill>
                  <a:schemeClr val="accent1"/>
                </a:solidFill>
              </a:rPr>
              <a:t>к усвоению программы. Формы контроля: опрос, </a:t>
            </a:r>
            <a:r>
              <a:rPr lang="ru-RU" sz="1800" dirty="0" smtClean="0">
                <a:solidFill>
                  <a:schemeClr val="accent1"/>
                </a:solidFill>
              </a:rPr>
              <a:t>тестирование и т.д.</a:t>
            </a:r>
            <a:endParaRPr lang="ru-RU" sz="1800" dirty="0">
              <a:solidFill>
                <a:schemeClr val="accent1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accent1"/>
                </a:solidFill>
              </a:rPr>
              <a:t>Промежуточная </a:t>
            </a:r>
            <a:r>
              <a:rPr lang="ru-RU" sz="1800" b="1" dirty="0">
                <a:solidFill>
                  <a:schemeClr val="accent1"/>
                </a:solidFill>
              </a:rPr>
              <a:t>аттестация </a:t>
            </a:r>
            <a:r>
              <a:rPr lang="ru-RU" sz="1800" dirty="0">
                <a:solidFill>
                  <a:schemeClr val="accent1"/>
                </a:solidFill>
              </a:rPr>
              <a:t>обучающихся ОГБУ ДО ДТДМ проводится по завершении полугодия или года обучения (</a:t>
            </a:r>
            <a:r>
              <a:rPr lang="ru-RU" sz="1800" i="1" dirty="0">
                <a:solidFill>
                  <a:schemeClr val="accent1"/>
                </a:solidFill>
              </a:rPr>
              <a:t>при переводе на следующий год</a:t>
            </a:r>
            <a:r>
              <a:rPr lang="ru-RU" sz="1800" dirty="0" smtClean="0">
                <a:solidFill>
                  <a:schemeClr val="accent1"/>
                </a:solidFill>
              </a:rPr>
              <a:t>). </a:t>
            </a:r>
            <a:r>
              <a:rPr lang="ru-RU" sz="1800" b="1" dirty="0" smtClean="0">
                <a:solidFill>
                  <a:schemeClr val="accent1"/>
                </a:solidFill>
              </a:rPr>
              <a:t>Сроки </a:t>
            </a:r>
            <a:r>
              <a:rPr lang="ru-RU" sz="1800" b="1" dirty="0">
                <a:solidFill>
                  <a:schemeClr val="accent1"/>
                </a:solidFill>
              </a:rPr>
              <a:t>проведения промежуточной аттестации</a:t>
            </a:r>
            <a:r>
              <a:rPr lang="ru-RU" sz="1800" dirty="0">
                <a:solidFill>
                  <a:schemeClr val="accent1"/>
                </a:solidFill>
              </a:rPr>
              <a:t>: I полугодие (</a:t>
            </a:r>
            <a:r>
              <a:rPr lang="ru-RU" sz="1800" i="1" dirty="0">
                <a:solidFill>
                  <a:schemeClr val="accent1"/>
                </a:solidFill>
              </a:rPr>
              <a:t>декабрь, январь</a:t>
            </a:r>
            <a:r>
              <a:rPr lang="ru-RU" sz="1800" dirty="0">
                <a:solidFill>
                  <a:schemeClr val="accent1"/>
                </a:solidFill>
              </a:rPr>
              <a:t>), II полугодие (</a:t>
            </a:r>
            <a:r>
              <a:rPr lang="ru-RU" sz="1800" i="1" dirty="0">
                <a:solidFill>
                  <a:schemeClr val="accent1"/>
                </a:solidFill>
              </a:rPr>
              <a:t>апрель, май</a:t>
            </a:r>
            <a:r>
              <a:rPr lang="ru-RU" sz="1800" dirty="0">
                <a:solidFill>
                  <a:schemeClr val="accent1"/>
                </a:solidFill>
              </a:rPr>
              <a:t>) в случае, если год обучения по </a:t>
            </a:r>
            <a:r>
              <a:rPr lang="ru-RU" sz="1800" dirty="0" smtClean="0">
                <a:solidFill>
                  <a:schemeClr val="accent1"/>
                </a:solidFill>
              </a:rPr>
              <a:t>дополнительной общеразвивающей программе не </a:t>
            </a:r>
            <a:r>
              <a:rPr lang="ru-RU" sz="1800" dirty="0">
                <a:solidFill>
                  <a:schemeClr val="accent1"/>
                </a:solidFill>
              </a:rPr>
              <a:t>является последним. </a:t>
            </a:r>
          </a:p>
          <a:p>
            <a:pPr algn="just"/>
            <a:r>
              <a:rPr lang="ru-RU" sz="1800" b="1" dirty="0">
                <a:solidFill>
                  <a:schemeClr val="accent1"/>
                </a:solidFill>
              </a:rPr>
              <a:t>Итоговая аттестация </a:t>
            </a:r>
            <a:r>
              <a:rPr lang="ru-RU" sz="1800" dirty="0">
                <a:solidFill>
                  <a:schemeClr val="accent1"/>
                </a:solidFill>
              </a:rPr>
              <a:t>обучающихся проводится по завершении реализации дополнительных общеразвивающих программ согласно утвержденному графику проведения аттестации</a:t>
            </a:r>
            <a:r>
              <a:rPr lang="ru-RU" sz="1800" dirty="0" smtClean="0">
                <a:solidFill>
                  <a:schemeClr val="accent1"/>
                </a:solidFill>
              </a:rPr>
              <a:t>.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b="1" dirty="0" smtClean="0">
                <a:solidFill>
                  <a:schemeClr val="accent1"/>
                </a:solidFill>
              </a:rPr>
              <a:t>Сроки </a:t>
            </a:r>
            <a:r>
              <a:rPr lang="ru-RU" sz="1800" b="1" dirty="0">
                <a:solidFill>
                  <a:schemeClr val="accent1"/>
                </a:solidFill>
              </a:rPr>
              <a:t>проведения итоговой аттестации</a:t>
            </a:r>
            <a:r>
              <a:rPr lang="ru-RU" sz="1800" dirty="0">
                <a:solidFill>
                  <a:schemeClr val="accent1"/>
                </a:solidFill>
              </a:rPr>
              <a:t>: II полугодие </a:t>
            </a:r>
            <a:r>
              <a:rPr lang="ru-RU" sz="1800" i="1" dirty="0">
                <a:solidFill>
                  <a:schemeClr val="accent1"/>
                </a:solidFill>
              </a:rPr>
              <a:t>(апрель, май</a:t>
            </a:r>
            <a:r>
              <a:rPr lang="ru-RU" sz="1800" dirty="0">
                <a:solidFill>
                  <a:schemeClr val="accent1"/>
                </a:solidFill>
              </a:rPr>
              <a:t>) последнего года обучения по дополнительной общеразвивающей программе</a:t>
            </a:r>
            <a:r>
              <a:rPr lang="ru-RU" sz="1800" dirty="0" smtClean="0">
                <a:solidFill>
                  <a:schemeClr val="accent1"/>
                </a:solidFill>
              </a:rPr>
              <a:t>.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>
                <a:solidFill>
                  <a:srgbClr val="FFC000"/>
                </a:solidFill>
                <a:hlinkClick r:id="rId2"/>
              </a:rPr>
              <a:t>Как часто необходимо осуществлять контроль</a:t>
            </a:r>
            <a:r>
              <a:rPr lang="ru-RU" b="1" u="sng" dirty="0" smtClean="0">
                <a:solidFill>
                  <a:srgbClr val="FFC000"/>
                </a:solidFill>
                <a:hlinkClick r:id="rId2"/>
              </a:rPr>
              <a:t>?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3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1" cy="43924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Существующие в настоящий момент нормативные документы предоставляют возможность педагогу использовать </a:t>
            </a:r>
            <a:r>
              <a:rPr lang="ru-RU" b="1" dirty="0">
                <a:solidFill>
                  <a:schemeClr val="accent1"/>
                </a:solidFill>
              </a:rPr>
              <a:t>любые формы аттестации обучающихся, какие он </a:t>
            </a:r>
            <a:r>
              <a:rPr lang="ru-RU" b="1" dirty="0" smtClean="0">
                <a:solidFill>
                  <a:schemeClr val="accent1"/>
                </a:solidFill>
              </a:rPr>
              <a:t>сочтёт </a:t>
            </a:r>
            <a:r>
              <a:rPr lang="ru-RU" b="1" dirty="0">
                <a:solidFill>
                  <a:schemeClr val="accent1"/>
                </a:solidFill>
              </a:rPr>
              <a:t>нужным. </a:t>
            </a:r>
            <a:r>
              <a:rPr lang="ru-RU" dirty="0">
                <a:solidFill>
                  <a:schemeClr val="accent1"/>
                </a:solidFill>
              </a:rPr>
              <a:t>Непременным методическим условием при их выборе является возможность проверить тот результат, который хочет получить педагог.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Форма аттестации должна учитывать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>
                <a:solidFill>
                  <a:schemeClr val="accent1"/>
                </a:solidFill>
              </a:rPr>
              <a:t>возраст </a:t>
            </a:r>
            <a:r>
              <a:rPr lang="ru-RU" i="1" dirty="0" smtClean="0">
                <a:solidFill>
                  <a:schemeClr val="accent1"/>
                </a:solidFill>
              </a:rPr>
              <a:t>ребенка;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>
                <a:solidFill>
                  <a:schemeClr val="accent1"/>
                </a:solidFill>
              </a:rPr>
              <a:t>уровень его </a:t>
            </a:r>
            <a:r>
              <a:rPr lang="ru-RU" i="1" dirty="0" smtClean="0">
                <a:solidFill>
                  <a:schemeClr val="accent1"/>
                </a:solidFill>
              </a:rPr>
              <a:t>подготовки;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его </a:t>
            </a:r>
            <a:r>
              <a:rPr lang="ru-RU" i="1" dirty="0">
                <a:solidFill>
                  <a:schemeClr val="accent1"/>
                </a:solidFill>
              </a:rPr>
              <a:t>индивидуальные особенности.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Можно </a:t>
            </a:r>
            <a:r>
              <a:rPr lang="ru-RU" b="1" dirty="0">
                <a:solidFill>
                  <a:schemeClr val="accent1"/>
                </a:solidFill>
              </a:rPr>
              <a:t>порекомендовать два пути</a:t>
            </a:r>
            <a:r>
              <a:rPr lang="ru-RU" dirty="0">
                <a:solidFill>
                  <a:schemeClr val="accent1"/>
                </a:solidFill>
              </a:rPr>
              <a:t>: либо умения и навыки проверять одной формой, а теорию - </a:t>
            </a:r>
            <a:r>
              <a:rPr lang="ru-RU" dirty="0" smtClean="0">
                <a:solidFill>
                  <a:schemeClr val="accent1"/>
                </a:solidFill>
              </a:rPr>
              <a:t>другой, </a:t>
            </a:r>
            <a:r>
              <a:rPr lang="ru-RU" dirty="0">
                <a:solidFill>
                  <a:schemeClr val="accent1"/>
                </a:solidFill>
              </a:rPr>
              <a:t>либо совместить эти два вида проверки в одной </a:t>
            </a:r>
            <a:r>
              <a:rPr lang="ru-RU" dirty="0" smtClean="0">
                <a:solidFill>
                  <a:schemeClr val="accent1"/>
                </a:solidFill>
              </a:rPr>
              <a:t>форме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(спортсменам </a:t>
            </a:r>
            <a:r>
              <a:rPr lang="ru-RU" dirty="0">
                <a:solidFill>
                  <a:schemeClr val="accent1"/>
                </a:solidFill>
              </a:rPr>
              <a:t>больше подходит </a:t>
            </a:r>
            <a:r>
              <a:rPr lang="ru-RU" dirty="0" smtClean="0">
                <a:solidFill>
                  <a:schemeClr val="accent1"/>
                </a:solidFill>
              </a:rPr>
              <a:t>соревнование </a:t>
            </a:r>
            <a:r>
              <a:rPr lang="ru-RU" dirty="0">
                <a:solidFill>
                  <a:schemeClr val="accent1"/>
                </a:solidFill>
              </a:rPr>
              <a:t>или выполнение контрольных нормативов, </a:t>
            </a:r>
            <a:r>
              <a:rPr lang="ru-RU" dirty="0" smtClean="0">
                <a:solidFill>
                  <a:schemeClr val="accent1"/>
                </a:solidFill>
              </a:rPr>
              <a:t>декоративно-прикладному </a:t>
            </a:r>
            <a:r>
              <a:rPr lang="ru-RU" dirty="0">
                <a:solidFill>
                  <a:schemeClr val="accent1"/>
                </a:solidFill>
              </a:rPr>
              <a:t>творчеству - </a:t>
            </a:r>
            <a:r>
              <a:rPr lang="ru-RU" dirty="0" smtClean="0">
                <a:solidFill>
                  <a:schemeClr val="accent1"/>
                </a:solidFill>
              </a:rPr>
              <a:t>выставка, </a:t>
            </a:r>
            <a:r>
              <a:rPr lang="ru-RU" dirty="0">
                <a:solidFill>
                  <a:schemeClr val="accent1"/>
                </a:solidFill>
              </a:rPr>
              <a:t>музыкальным и танцевальным коллективам </a:t>
            </a:r>
            <a:r>
              <a:rPr lang="ru-RU" dirty="0" smtClean="0">
                <a:solidFill>
                  <a:schemeClr val="accent1"/>
                </a:solidFill>
              </a:rPr>
              <a:t>– концерт и т.д.).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Почти универсальной формой проверки является </a:t>
            </a:r>
            <a:r>
              <a:rPr lang="ru-RU" b="1" dirty="0">
                <a:solidFill>
                  <a:schemeClr val="accent1"/>
                </a:solidFill>
              </a:rPr>
              <a:t>тестирование</a:t>
            </a:r>
            <a:r>
              <a:rPr lang="ru-RU" dirty="0">
                <a:solidFill>
                  <a:schemeClr val="accent1"/>
                </a:solidFill>
              </a:rPr>
              <a:t>. Его можно применить практически в любой направленности хотя бы при проверке теоретической подготовки </a:t>
            </a:r>
            <a:r>
              <a:rPr lang="ru-RU" dirty="0" smtClean="0">
                <a:solidFill>
                  <a:schemeClr val="accent1"/>
                </a:solidFill>
              </a:rPr>
              <a:t>обучающихся.  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>
                <a:solidFill>
                  <a:srgbClr val="FFC000"/>
                </a:solidFill>
                <a:hlinkClick r:id="rId2"/>
              </a:rPr>
              <a:t>Какие формы </a:t>
            </a:r>
            <a:r>
              <a:rPr lang="ru-RU" b="1" u="sng" dirty="0" smtClean="0">
                <a:solidFill>
                  <a:srgbClr val="FFC000"/>
                </a:solidFill>
                <a:hlinkClick r:id="rId2"/>
              </a:rPr>
              <a:t>аттестации </a:t>
            </a:r>
            <a:r>
              <a:rPr lang="ru-RU" b="1" u="sng" dirty="0">
                <a:solidFill>
                  <a:srgbClr val="FFC000"/>
                </a:solidFill>
                <a:hlinkClick r:id="rId2"/>
              </a:rPr>
              <a:t>лучше использовать</a:t>
            </a:r>
            <a:r>
              <a:rPr lang="ru-RU" b="1" u="sng" dirty="0" smtClean="0">
                <a:solidFill>
                  <a:srgbClr val="FFC000"/>
                </a:solidFill>
                <a:hlinkClick r:id="rId2"/>
              </a:rPr>
              <a:t>?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348880"/>
            <a:ext cx="3960440" cy="377728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игра</a:t>
            </a:r>
            <a:r>
              <a:rPr lang="ru-RU" b="1" dirty="0">
                <a:solidFill>
                  <a:schemeClr val="accent1"/>
                </a:solidFill>
              </a:rPr>
              <a:t>;</a:t>
            </a:r>
          </a:p>
          <a:p>
            <a:r>
              <a:rPr lang="ru-RU" b="1" dirty="0">
                <a:solidFill>
                  <a:schemeClr val="accent1"/>
                </a:solidFill>
              </a:rPr>
              <a:t>беседа;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викторина;</a:t>
            </a:r>
          </a:p>
          <a:p>
            <a:r>
              <a:rPr lang="ru-RU" b="1" dirty="0">
                <a:solidFill>
                  <a:schemeClr val="accent1"/>
                </a:solidFill>
              </a:rPr>
              <a:t>конкурс;</a:t>
            </a:r>
          </a:p>
          <a:p>
            <a:r>
              <a:rPr lang="ru-RU" b="1" dirty="0">
                <a:solidFill>
                  <a:schemeClr val="accent1"/>
                </a:solidFill>
              </a:rPr>
              <a:t>концерт;</a:t>
            </a:r>
          </a:p>
          <a:p>
            <a:r>
              <a:rPr lang="ru-RU" b="1" dirty="0">
                <a:solidFill>
                  <a:schemeClr val="accent1"/>
                </a:solidFill>
              </a:rPr>
              <a:t>кроссворд;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путешествие;</a:t>
            </a:r>
          </a:p>
          <a:p>
            <a:r>
              <a:rPr lang="ru-RU" b="1" dirty="0">
                <a:solidFill>
                  <a:schemeClr val="accent1"/>
                </a:solidFill>
              </a:rPr>
              <a:t>сказка;</a:t>
            </a:r>
          </a:p>
          <a:p>
            <a:r>
              <a:rPr lang="ru-RU" b="1" dirty="0">
                <a:solidFill>
                  <a:schemeClr val="accent1"/>
                </a:solidFill>
              </a:rPr>
              <a:t>соревнование.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Формы аттестации для </a:t>
            </a:r>
            <a:r>
              <a:rPr lang="ru-RU" b="1" dirty="0">
                <a:solidFill>
                  <a:srgbClr val="FFC000"/>
                </a:solidFill>
              </a:rPr>
              <a:t>обучающихся дошкольного возраста </a:t>
            </a:r>
            <a:r>
              <a:rPr lang="ru-RU" b="1" dirty="0" smtClean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s://spravkavrn.ru/media/731646aa3152a80dd71c404a61b054ee_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r="8287" b="16518"/>
          <a:stretch/>
        </p:blipFill>
        <p:spPr bwMode="auto">
          <a:xfrm>
            <a:off x="3779912" y="2852936"/>
            <a:ext cx="4825415" cy="301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98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1097</TotalTime>
  <Words>1939</Words>
  <Application>Microsoft Office PowerPoint</Application>
  <PresentationFormat>Экран (4:3)</PresentationFormat>
  <Paragraphs>169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Аттестация обучающихся в     ОГБУ ДО ДТДМ (г. Ульяновск)</vt:lpstr>
      <vt:lpstr>Аттестация обучающихся -</vt:lpstr>
      <vt:lpstr>Цель и содержание аттестации обучающихся</vt:lpstr>
      <vt:lpstr>Для чего нужна аттестация обучающихся?</vt:lpstr>
      <vt:lpstr>Для чего нужна аттестация обучающихся?</vt:lpstr>
      <vt:lpstr>Что необходимо проверять?</vt:lpstr>
      <vt:lpstr>Как часто необходимо осуществлять контроль?</vt:lpstr>
      <vt:lpstr>Какие формы аттестации лучше использовать?</vt:lpstr>
      <vt:lpstr>Формы аттестации для обучающихся дошкольного возраста :</vt:lpstr>
      <vt:lpstr>Формы аттестации для обучающихся младшего школьного возраста</vt:lpstr>
      <vt:lpstr>Формы аттестации для обучающихся среднего и старшего школьного возраста</vt:lpstr>
      <vt:lpstr>Выставка</vt:lpstr>
      <vt:lpstr>Зачёт</vt:lpstr>
      <vt:lpstr>Игра</vt:lpstr>
      <vt:lpstr>Конкурс творческих работ</vt:lpstr>
      <vt:lpstr>Творческий отчёт</vt:lpstr>
      <vt:lpstr>Тест</vt:lpstr>
      <vt:lpstr>Какие формы оценки лучше использовать?</vt:lpstr>
      <vt:lpstr>Какие формы оценки лучше использовать?</vt:lpstr>
      <vt:lpstr>Порядок проведения аттестации обучающихся в ОГБУ ДО ДТДМ</vt:lpstr>
      <vt:lpstr>Порядок проведения аттестации обучающихся в ОГБУ ДО ДТДМ</vt:lpstr>
      <vt:lpstr>Критерии оценки результативности</vt:lpstr>
      <vt:lpstr>Результаты итоговой аттестации в ОГБУ ДО ДТДМ</vt:lpstr>
      <vt:lpstr>Система оценивания теоретической и практической подготовки обучающихся в ОГБУ ДО ДТДМ</vt:lpstr>
      <vt:lpstr>Где фиксировать результаты аттестации?</vt:lpstr>
      <vt:lpstr>Примечания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Дворец Творчества</dc:creator>
  <cp:lastModifiedBy>Дворец Творчества</cp:lastModifiedBy>
  <cp:revision>145</cp:revision>
  <dcterms:created xsi:type="dcterms:W3CDTF">2018-04-06T11:16:03Z</dcterms:created>
  <dcterms:modified xsi:type="dcterms:W3CDTF">2019-04-17T06:23:30Z</dcterms:modified>
</cp:coreProperties>
</file>