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69" r:id="rId4"/>
    <p:sldId id="257" r:id="rId5"/>
    <p:sldId id="268" r:id="rId6"/>
    <p:sldId id="258" r:id="rId7"/>
    <p:sldId id="259" r:id="rId8"/>
    <p:sldId id="260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61" r:id="rId19"/>
    <p:sldId id="270" r:id="rId20"/>
    <p:sldId id="283" r:id="rId21"/>
    <p:sldId id="287" r:id="rId22"/>
    <p:sldId id="289" r:id="rId23"/>
    <p:sldId id="285" r:id="rId24"/>
    <p:sldId id="284" r:id="rId25"/>
    <p:sldId id="263" r:id="rId26"/>
    <p:sldId id="28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D4F-62B3-4D7F-9043-6A5552812677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07A6-B38F-4FC7-B3CF-FBA4DF2D57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D4F-62B3-4D7F-9043-6A5552812677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07A6-B38F-4FC7-B3CF-FBA4DF2D57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D4F-62B3-4D7F-9043-6A5552812677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07A6-B38F-4FC7-B3CF-FBA4DF2D57E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D4F-62B3-4D7F-9043-6A5552812677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07A6-B38F-4FC7-B3CF-FBA4DF2D57E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D4F-62B3-4D7F-9043-6A5552812677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07A6-B38F-4FC7-B3CF-FBA4DF2D57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D4F-62B3-4D7F-9043-6A5552812677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07A6-B38F-4FC7-B3CF-FBA4DF2D57E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D4F-62B3-4D7F-9043-6A5552812677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07A6-B38F-4FC7-B3CF-FBA4DF2D57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D4F-62B3-4D7F-9043-6A5552812677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07A6-B38F-4FC7-B3CF-FBA4DF2D57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D4F-62B3-4D7F-9043-6A5552812677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07A6-B38F-4FC7-B3CF-FBA4DF2D57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D4F-62B3-4D7F-9043-6A5552812677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07A6-B38F-4FC7-B3CF-FBA4DF2D57E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D4F-62B3-4D7F-9043-6A5552812677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07A6-B38F-4FC7-B3CF-FBA4DF2D57E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8DD8D4F-62B3-4D7F-9043-6A5552812677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E2107A6-B38F-4FC7-B3CF-FBA4DF2D57E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tod-kopilka.ru/go.html?href=#attestaciya6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tod-kopilka.ru/go.html?href=#attestaciya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tod-kopilka.ru/go.html?href=#attestaciya8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metod-kopilka.ru/go.html?href=#attestaciya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tod-kopilka.ru/go.html?href=#attestaciya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tod-kopilka.ru/go.html?href=#attestaciya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15765" cy="230425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C000"/>
                </a:solidFill>
              </a:rPr>
              <a:t>Аттестация обучающихся в     </a:t>
            </a:r>
            <a:r>
              <a:rPr lang="ru-RU" b="1" i="1" dirty="0" smtClean="0">
                <a:solidFill>
                  <a:srgbClr val="FFC000"/>
                </a:solidFill>
              </a:rPr>
              <a:t>ОГБН </a:t>
            </a:r>
            <a:r>
              <a:rPr lang="ru-RU" b="1" i="1" dirty="0">
                <a:solidFill>
                  <a:srgbClr val="FFC000"/>
                </a:solidFill>
              </a:rPr>
              <a:t>О</a:t>
            </a:r>
            <a:r>
              <a:rPr lang="ru-RU" b="1" i="1" dirty="0" smtClean="0">
                <a:solidFill>
                  <a:srgbClr val="FFC000"/>
                </a:solidFill>
              </a:rPr>
              <a:t>О «ДТДМ»</a:t>
            </a:r>
            <a:r>
              <a:rPr lang="ru-RU" b="1" i="1" dirty="0" smtClean="0">
                <a:solidFill>
                  <a:srgbClr val="FFC000"/>
                </a:solidFill>
              </a:rPr>
              <a:t/>
            </a:r>
            <a:br>
              <a:rPr lang="ru-RU" b="1" i="1" dirty="0" smtClean="0">
                <a:solidFill>
                  <a:srgbClr val="FFC000"/>
                </a:solidFill>
              </a:rPr>
            </a:br>
            <a:endParaRPr lang="ru-RU" sz="2200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C:\Users\user\Desktop\а6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37467"/>
            <a:ext cx="2279650" cy="19945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987824" y="3573016"/>
            <a:ext cx="3275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Школа молодого педагога ОГБН ОО «ДТДМ»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Руководитель: Миткалева Л.А.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г. Ульяновск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2021 г.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380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596811"/>
            <a:ext cx="3528392" cy="40324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2600" b="1" dirty="0">
                <a:solidFill>
                  <a:schemeClr val="accent1"/>
                </a:solidFill>
              </a:rPr>
              <a:t>беседа;</a:t>
            </a:r>
          </a:p>
          <a:p>
            <a:r>
              <a:rPr lang="ru-RU" sz="2600" b="1" dirty="0">
                <a:solidFill>
                  <a:schemeClr val="accent1"/>
                </a:solidFill>
              </a:rPr>
              <a:t>викторина;</a:t>
            </a:r>
          </a:p>
          <a:p>
            <a:r>
              <a:rPr lang="ru-RU" sz="2600" b="1" dirty="0" smtClean="0">
                <a:solidFill>
                  <a:schemeClr val="accent1"/>
                </a:solidFill>
              </a:rPr>
              <a:t>интеллектуальная </a:t>
            </a:r>
            <a:r>
              <a:rPr lang="ru-RU" sz="2600" b="1" dirty="0">
                <a:solidFill>
                  <a:schemeClr val="accent1"/>
                </a:solidFill>
              </a:rPr>
              <a:t>игра;</a:t>
            </a:r>
          </a:p>
          <a:p>
            <a:r>
              <a:rPr lang="ru-RU" sz="2600" b="1" dirty="0">
                <a:solidFill>
                  <a:schemeClr val="accent1"/>
                </a:solidFill>
              </a:rPr>
              <a:t>конкурс;</a:t>
            </a:r>
          </a:p>
          <a:p>
            <a:r>
              <a:rPr lang="ru-RU" sz="2600" b="1" dirty="0">
                <a:solidFill>
                  <a:schemeClr val="accent1"/>
                </a:solidFill>
              </a:rPr>
              <a:t>контрольная работа;</a:t>
            </a:r>
          </a:p>
          <a:p>
            <a:r>
              <a:rPr lang="ru-RU" sz="2600" b="1" dirty="0">
                <a:solidFill>
                  <a:schemeClr val="accent1"/>
                </a:solidFill>
              </a:rPr>
              <a:t>концерт;</a:t>
            </a:r>
          </a:p>
          <a:p>
            <a:r>
              <a:rPr lang="ru-RU" sz="2600" b="1" dirty="0">
                <a:solidFill>
                  <a:schemeClr val="accent1"/>
                </a:solidFill>
              </a:rPr>
              <a:t>кроссворд;</a:t>
            </a:r>
          </a:p>
          <a:p>
            <a:r>
              <a:rPr lang="ru-RU" sz="2600" b="1" dirty="0">
                <a:solidFill>
                  <a:schemeClr val="accent1"/>
                </a:solidFill>
              </a:rPr>
              <a:t>олимпиада;</a:t>
            </a:r>
          </a:p>
          <a:p>
            <a:r>
              <a:rPr lang="ru-RU" sz="2600" b="1" dirty="0">
                <a:solidFill>
                  <a:schemeClr val="accent1"/>
                </a:solidFill>
              </a:rPr>
              <a:t>путешествие;</a:t>
            </a:r>
          </a:p>
          <a:p>
            <a:r>
              <a:rPr lang="ru-RU" sz="2600" b="1" dirty="0">
                <a:solidFill>
                  <a:schemeClr val="accent1"/>
                </a:solidFill>
              </a:rPr>
              <a:t>соревнование;</a:t>
            </a:r>
          </a:p>
          <a:p>
            <a:r>
              <a:rPr lang="ru-RU" sz="2600" b="1" dirty="0" smtClean="0">
                <a:solidFill>
                  <a:schemeClr val="accent1"/>
                </a:solidFill>
              </a:rPr>
              <a:t>тестирование.</a:t>
            </a:r>
            <a:endParaRPr lang="ru-RU" sz="2600" b="1" dirty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13624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Формы аттестации для </a:t>
            </a:r>
            <a:r>
              <a:rPr lang="ru-RU" b="1" dirty="0">
                <a:solidFill>
                  <a:srgbClr val="FFC000"/>
                </a:solidFill>
              </a:rPr>
              <a:t>обучающихся младшего школьного </a:t>
            </a:r>
            <a:r>
              <a:rPr lang="ru-RU" b="1" dirty="0" smtClean="0">
                <a:solidFill>
                  <a:srgbClr val="FFC000"/>
                </a:solidFill>
              </a:rPr>
              <a:t>возраста</a:t>
            </a:r>
            <a:endParaRPr lang="ru-RU" dirty="0"/>
          </a:p>
        </p:txBody>
      </p:sp>
      <p:pic>
        <p:nvPicPr>
          <p:cNvPr id="2050" name="Picture 2" descr="http://www.detkityumen.ru/uploads/wys/Image/2(6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599" y="2924944"/>
            <a:ext cx="5159246" cy="344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576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16833"/>
            <a:ext cx="3123869" cy="4752528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  <a:p>
            <a:r>
              <a:rPr lang="ru-RU" sz="4900" b="1" dirty="0">
                <a:solidFill>
                  <a:schemeClr val="accent1"/>
                </a:solidFill>
              </a:rPr>
              <a:t>аукцион знаний;</a:t>
            </a:r>
          </a:p>
          <a:p>
            <a:r>
              <a:rPr lang="ru-RU" sz="4900" b="1" dirty="0">
                <a:solidFill>
                  <a:schemeClr val="accent1"/>
                </a:solidFill>
              </a:rPr>
              <a:t>выставка;</a:t>
            </a:r>
          </a:p>
          <a:p>
            <a:r>
              <a:rPr lang="ru-RU" sz="4900" b="1" dirty="0">
                <a:solidFill>
                  <a:schemeClr val="accent1"/>
                </a:solidFill>
              </a:rPr>
              <a:t>выпускной ринг;</a:t>
            </a:r>
          </a:p>
          <a:p>
            <a:r>
              <a:rPr lang="ru-RU" sz="4900" b="1" dirty="0">
                <a:solidFill>
                  <a:schemeClr val="accent1"/>
                </a:solidFill>
              </a:rPr>
              <a:t>доклад;</a:t>
            </a:r>
          </a:p>
          <a:p>
            <a:r>
              <a:rPr lang="ru-RU" sz="4900" b="1" dirty="0">
                <a:solidFill>
                  <a:schemeClr val="accent1"/>
                </a:solidFill>
              </a:rPr>
              <a:t>диспут;</a:t>
            </a:r>
          </a:p>
          <a:p>
            <a:r>
              <a:rPr lang="ru-RU" sz="4900" b="1" dirty="0">
                <a:solidFill>
                  <a:schemeClr val="accent1"/>
                </a:solidFill>
              </a:rPr>
              <a:t>интеллектуальная игра;</a:t>
            </a:r>
          </a:p>
          <a:p>
            <a:r>
              <a:rPr lang="ru-RU" sz="4900" b="1" dirty="0">
                <a:solidFill>
                  <a:schemeClr val="accent1"/>
                </a:solidFill>
              </a:rPr>
              <a:t>зачёт;</a:t>
            </a:r>
          </a:p>
          <a:p>
            <a:r>
              <a:rPr lang="ru-RU" sz="4900" b="1" dirty="0">
                <a:solidFill>
                  <a:schemeClr val="accent1"/>
                </a:solidFill>
              </a:rPr>
              <a:t>защита творческих </a:t>
            </a:r>
            <a:r>
              <a:rPr lang="ru-RU" sz="4900" b="1" dirty="0" smtClean="0">
                <a:solidFill>
                  <a:schemeClr val="accent1"/>
                </a:solidFill>
              </a:rPr>
              <a:t>работ,</a:t>
            </a:r>
            <a:r>
              <a:rPr lang="ru-RU" sz="4900" b="1" dirty="0">
                <a:solidFill>
                  <a:schemeClr val="accent1"/>
                </a:solidFill>
              </a:rPr>
              <a:t> </a:t>
            </a:r>
            <a:r>
              <a:rPr lang="ru-RU" sz="4900" b="1" dirty="0" smtClean="0">
                <a:solidFill>
                  <a:schemeClr val="accent1"/>
                </a:solidFill>
              </a:rPr>
              <a:t>реферата, </a:t>
            </a:r>
            <a:r>
              <a:rPr lang="ru-RU" sz="4900" b="1" dirty="0">
                <a:solidFill>
                  <a:schemeClr val="accent1"/>
                </a:solidFill>
              </a:rPr>
              <a:t>творческого проекта;</a:t>
            </a:r>
          </a:p>
          <a:p>
            <a:r>
              <a:rPr lang="ru-RU" sz="4900" b="1" dirty="0">
                <a:solidFill>
                  <a:schemeClr val="accent1"/>
                </a:solidFill>
              </a:rPr>
              <a:t>конкурс творческих работ;</a:t>
            </a:r>
          </a:p>
          <a:p>
            <a:r>
              <a:rPr lang="ru-RU" sz="4900" b="1" dirty="0">
                <a:solidFill>
                  <a:schemeClr val="accent1"/>
                </a:solidFill>
              </a:rPr>
              <a:t>контрольная работа;</a:t>
            </a:r>
          </a:p>
          <a:p>
            <a:r>
              <a:rPr lang="ru-RU" sz="4900" b="1" dirty="0">
                <a:solidFill>
                  <a:schemeClr val="accent1"/>
                </a:solidFill>
              </a:rPr>
              <a:t>концерт;</a:t>
            </a:r>
          </a:p>
          <a:p>
            <a:r>
              <a:rPr lang="ru-RU" sz="4900" b="1" dirty="0">
                <a:solidFill>
                  <a:schemeClr val="accent1"/>
                </a:solidFill>
              </a:rPr>
              <a:t>конференция;</a:t>
            </a:r>
          </a:p>
          <a:p>
            <a:r>
              <a:rPr lang="ru-RU" sz="4900" b="1" dirty="0" smtClean="0">
                <a:solidFill>
                  <a:schemeClr val="accent1"/>
                </a:solidFill>
              </a:rPr>
              <a:t>олимпиада</a:t>
            </a:r>
            <a:r>
              <a:rPr lang="ru-RU" sz="4900" b="1" dirty="0">
                <a:solidFill>
                  <a:schemeClr val="accent1"/>
                </a:solidFill>
              </a:rPr>
              <a:t>;</a:t>
            </a:r>
          </a:p>
          <a:p>
            <a:r>
              <a:rPr lang="ru-RU" sz="4900" b="1" dirty="0">
                <a:solidFill>
                  <a:schemeClr val="accent1"/>
                </a:solidFill>
              </a:rPr>
              <a:t>реферат;</a:t>
            </a:r>
          </a:p>
          <a:p>
            <a:r>
              <a:rPr lang="ru-RU" sz="4900" b="1" dirty="0" smtClean="0">
                <a:solidFill>
                  <a:schemeClr val="accent1"/>
                </a:solidFill>
              </a:rPr>
              <a:t>соревнование</a:t>
            </a:r>
            <a:r>
              <a:rPr lang="ru-RU" sz="4900" b="1" dirty="0">
                <a:solidFill>
                  <a:schemeClr val="accent1"/>
                </a:solidFill>
              </a:rPr>
              <a:t>;</a:t>
            </a:r>
          </a:p>
          <a:p>
            <a:r>
              <a:rPr lang="ru-RU" sz="4900" b="1" dirty="0" smtClean="0">
                <a:solidFill>
                  <a:schemeClr val="accent1"/>
                </a:solidFill>
              </a:rPr>
              <a:t>тестирование.</a:t>
            </a:r>
            <a:endParaRPr lang="ru-RU" sz="4900" b="1" dirty="0">
              <a:solidFill>
                <a:schemeClr val="accent1"/>
              </a:solidFill>
            </a:endParaRPr>
          </a:p>
          <a:p>
            <a:endParaRPr lang="ru-RU" sz="3700" dirty="0">
              <a:solidFill>
                <a:schemeClr val="accent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712968" cy="15064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Формы аттестации для обучающихся среднего и </a:t>
            </a:r>
            <a:r>
              <a:rPr lang="ru-RU" b="1" dirty="0">
                <a:solidFill>
                  <a:srgbClr val="FFC000"/>
                </a:solidFill>
              </a:rPr>
              <a:t>старшего </a:t>
            </a:r>
            <a:r>
              <a:rPr lang="ru-RU" b="1" dirty="0" smtClean="0">
                <a:solidFill>
                  <a:srgbClr val="FFC000"/>
                </a:solidFill>
              </a:rPr>
              <a:t>школьного возраста</a:t>
            </a:r>
            <a:endParaRPr lang="ru-RU" dirty="0"/>
          </a:p>
        </p:txBody>
      </p:sp>
      <p:pic>
        <p:nvPicPr>
          <p:cNvPr id="1026" name="Picture 2" descr="https://vitebsk.biz/source/photos/2013/10/07/46cff-1303539806-eng-forschool-0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20888"/>
            <a:ext cx="5328592" cy="386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724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420887"/>
            <a:ext cx="4752527" cy="420346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solidFill>
                  <a:schemeClr val="accent1"/>
                </a:solidFill>
              </a:rPr>
              <a:t>Это </a:t>
            </a:r>
            <a:r>
              <a:rPr lang="ru-RU" dirty="0">
                <a:solidFill>
                  <a:schemeClr val="accent1"/>
                </a:solidFill>
              </a:rPr>
              <a:t>форма </a:t>
            </a:r>
            <a:r>
              <a:rPr lang="ru-RU" dirty="0" smtClean="0">
                <a:solidFill>
                  <a:schemeClr val="accent1"/>
                </a:solidFill>
              </a:rPr>
              <a:t>контроля</a:t>
            </a:r>
            <a:r>
              <a:rPr lang="ru-RU" dirty="0">
                <a:solidFill>
                  <a:schemeClr val="accent1"/>
                </a:solidFill>
              </a:rPr>
              <a:t>, осуществляемая </a:t>
            </a:r>
            <a:r>
              <a:rPr lang="ru-RU" b="1" dirty="0">
                <a:solidFill>
                  <a:schemeClr val="accent1"/>
                </a:solidFill>
              </a:rPr>
              <a:t>с целью определения уровня мастерства, культуры, техники исполнения творческих продуктов, а также с целью выявления и развития творческих способностей обучающихся. </a:t>
            </a:r>
            <a:endParaRPr lang="ru-RU" b="1" dirty="0" smtClean="0">
              <a:solidFill>
                <a:schemeClr val="accent1"/>
              </a:solidFill>
            </a:endParaRPr>
          </a:p>
          <a:p>
            <a:pPr algn="just"/>
            <a:r>
              <a:rPr lang="ru-RU" b="1" dirty="0" smtClean="0">
                <a:solidFill>
                  <a:schemeClr val="accent1"/>
                </a:solidFill>
              </a:rPr>
              <a:t>Может </a:t>
            </a:r>
            <a:r>
              <a:rPr lang="ru-RU" b="1" dirty="0">
                <a:solidFill>
                  <a:schemeClr val="accent1"/>
                </a:solidFill>
              </a:rPr>
              <a:t>быть персональной или коллективной </a:t>
            </a:r>
            <a:r>
              <a:rPr lang="ru-RU" dirty="0">
                <a:solidFill>
                  <a:schemeClr val="accent1"/>
                </a:solidFill>
              </a:rPr>
              <a:t>по различным направлениям дополнительного образования. </a:t>
            </a:r>
            <a:endParaRPr lang="ru-RU" dirty="0" smtClean="0">
              <a:solidFill>
                <a:schemeClr val="accent1"/>
              </a:solidFill>
            </a:endParaRPr>
          </a:p>
          <a:p>
            <a:pPr algn="just"/>
            <a:r>
              <a:rPr lang="ru-RU" dirty="0" smtClean="0">
                <a:solidFill>
                  <a:schemeClr val="accent1"/>
                </a:solidFill>
              </a:rPr>
              <a:t>По </a:t>
            </a:r>
            <a:r>
              <a:rPr lang="ru-RU" dirty="0">
                <a:solidFill>
                  <a:schemeClr val="accent1"/>
                </a:solidFill>
              </a:rPr>
              <a:t>итогам выставки лучшим участникам может выдаваться </a:t>
            </a:r>
            <a:r>
              <a:rPr lang="ru-RU" dirty="0" smtClean="0">
                <a:solidFill>
                  <a:schemeClr val="accent1"/>
                </a:solidFill>
              </a:rPr>
              <a:t>диплом.</a:t>
            </a:r>
          </a:p>
          <a:p>
            <a:pPr algn="just"/>
            <a:r>
              <a:rPr lang="ru-RU" b="1" dirty="0" smtClean="0">
                <a:solidFill>
                  <a:schemeClr val="accent1"/>
                </a:solidFill>
              </a:rPr>
              <a:t>Выставка </a:t>
            </a:r>
            <a:r>
              <a:rPr lang="ru-RU" b="1" dirty="0">
                <a:solidFill>
                  <a:schemeClr val="accent1"/>
                </a:solidFill>
              </a:rPr>
              <a:t>является инструментом поощрения обучающегося.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</a:rPr>
              <a:t>Выставка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050" name="Picture 2" descr="http://www.edu21.cap.ru/home/5100/polyakov/gallery/IMG_0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648" y="2996952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76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708920"/>
            <a:ext cx="8640959" cy="388843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chemeClr val="accent1"/>
                </a:solidFill>
              </a:rPr>
              <a:t>Это </a:t>
            </a:r>
            <a:r>
              <a:rPr lang="ru-RU" dirty="0">
                <a:solidFill>
                  <a:schemeClr val="accent1"/>
                </a:solidFill>
              </a:rPr>
              <a:t>форма текущего или итогового контроля </a:t>
            </a:r>
            <a:r>
              <a:rPr lang="ru-RU" b="1" dirty="0">
                <a:solidFill>
                  <a:schemeClr val="accent1"/>
                </a:solidFill>
              </a:rPr>
              <a:t>с целью отслеживания на различных этапах знаний, умений и навыков</a:t>
            </a:r>
            <a:r>
              <a:rPr lang="ru-RU" dirty="0">
                <a:solidFill>
                  <a:schemeClr val="accent1"/>
                </a:solidFill>
              </a:rPr>
              <a:t>. </a:t>
            </a:r>
            <a:endParaRPr lang="ru-RU" dirty="0" smtClean="0">
              <a:solidFill>
                <a:schemeClr val="accent1"/>
              </a:solidFill>
            </a:endParaRPr>
          </a:p>
          <a:p>
            <a:pPr algn="just"/>
            <a:r>
              <a:rPr lang="ru-RU" dirty="0" smtClean="0">
                <a:solidFill>
                  <a:schemeClr val="accent1"/>
                </a:solidFill>
              </a:rPr>
              <a:t>Строится </a:t>
            </a:r>
            <a:r>
              <a:rPr lang="ru-RU" dirty="0">
                <a:solidFill>
                  <a:schemeClr val="accent1"/>
                </a:solidFill>
              </a:rPr>
              <a:t>на сочетании </a:t>
            </a:r>
            <a:r>
              <a:rPr lang="ru-RU" b="1" dirty="0">
                <a:solidFill>
                  <a:schemeClr val="accent1"/>
                </a:solidFill>
              </a:rPr>
              <a:t>индивидуальных, групповых и фронтальных </a:t>
            </a:r>
            <a:r>
              <a:rPr lang="ru-RU" dirty="0">
                <a:solidFill>
                  <a:schemeClr val="accent1"/>
                </a:solidFill>
              </a:rPr>
              <a:t>форм. </a:t>
            </a:r>
            <a:endParaRPr lang="ru-RU" dirty="0" smtClean="0">
              <a:solidFill>
                <a:schemeClr val="accent1"/>
              </a:solidFill>
            </a:endParaRPr>
          </a:p>
          <a:p>
            <a:pPr algn="just"/>
            <a:r>
              <a:rPr lang="ru-RU" dirty="0" smtClean="0">
                <a:solidFill>
                  <a:schemeClr val="accent1"/>
                </a:solidFill>
              </a:rPr>
              <a:t>В </a:t>
            </a:r>
            <a:r>
              <a:rPr lang="ru-RU" dirty="0">
                <a:solidFill>
                  <a:schemeClr val="accent1"/>
                </a:solidFill>
              </a:rPr>
              <a:t>ходе зачёта обучающиеся выполняют индивидуальные контрольные задания (теоретические и практические) в устной или письменной форме. Может осуществляться взаимопроверка знаний и умений в мини-группах, </a:t>
            </a:r>
            <a:r>
              <a:rPr lang="ru-RU" dirty="0" smtClean="0">
                <a:solidFill>
                  <a:schemeClr val="accent1"/>
                </a:solidFill>
              </a:rPr>
              <a:t>проводиться </a:t>
            </a:r>
            <a:r>
              <a:rPr lang="ru-RU" dirty="0">
                <a:solidFill>
                  <a:schemeClr val="accent1"/>
                </a:solidFill>
              </a:rPr>
              <a:t>фронтальная беседа со всем коллективом. </a:t>
            </a:r>
            <a:endParaRPr lang="ru-RU" dirty="0" smtClean="0">
              <a:solidFill>
                <a:schemeClr val="accent1"/>
              </a:solidFill>
            </a:endParaRPr>
          </a:p>
          <a:p>
            <a:pPr algn="just"/>
            <a:r>
              <a:rPr lang="ru-RU" dirty="0" smtClean="0">
                <a:solidFill>
                  <a:schemeClr val="accent1"/>
                </a:solidFill>
              </a:rPr>
              <a:t>Введение </a:t>
            </a:r>
            <a:r>
              <a:rPr lang="ru-RU" dirty="0">
                <a:solidFill>
                  <a:schemeClr val="accent1"/>
                </a:solidFill>
              </a:rPr>
              <a:t>системы зачётов предполагает специальное планирование педагогом изучения отдельных разделов программы и выделение времени в образовательном процессе для проведения зачётов.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5194920" cy="1146456"/>
          </a:xfrm>
        </p:spPr>
        <p:txBody>
          <a:bodyPr/>
          <a:lstStyle/>
          <a:p>
            <a:r>
              <a:rPr lang="ru-RU" b="1" dirty="0">
                <a:solidFill>
                  <a:srgbClr val="FFC000"/>
                </a:solidFill>
              </a:rPr>
              <a:t>Зачёт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074" name="Picture 2" descr="http://v.img.com.ua/b/orig/f/46/d0cb03f88a4995c212efa43c6c60246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332656"/>
            <a:ext cx="2990153" cy="19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107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36912"/>
            <a:ext cx="8568952" cy="388843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chemeClr val="accent1"/>
                </a:solidFill>
              </a:rPr>
              <a:t>Это </a:t>
            </a:r>
            <a:r>
              <a:rPr lang="ru-RU" dirty="0">
                <a:solidFill>
                  <a:schemeClr val="accent1"/>
                </a:solidFill>
              </a:rPr>
              <a:t>одна из важнейших форм при проведении </a:t>
            </a:r>
            <a:r>
              <a:rPr lang="ru-RU" dirty="0" smtClean="0">
                <a:solidFill>
                  <a:schemeClr val="accent1"/>
                </a:solidFill>
              </a:rPr>
              <a:t>аттестации обучающихся. </a:t>
            </a:r>
          </a:p>
          <a:p>
            <a:pPr algn="just"/>
            <a:r>
              <a:rPr lang="ru-RU" dirty="0" smtClean="0">
                <a:solidFill>
                  <a:schemeClr val="accent1"/>
                </a:solidFill>
              </a:rPr>
              <a:t>Виды </a:t>
            </a:r>
            <a:r>
              <a:rPr lang="ru-RU" dirty="0">
                <a:solidFill>
                  <a:schemeClr val="accent1"/>
                </a:solidFill>
              </a:rPr>
              <a:t>игр для детей очень разнообразны. </a:t>
            </a:r>
            <a:endParaRPr lang="ru-RU" dirty="0" smtClean="0">
              <a:solidFill>
                <a:schemeClr val="accent1"/>
              </a:solidFill>
            </a:endParaRPr>
          </a:p>
          <a:p>
            <a:pPr algn="just"/>
            <a:r>
              <a:rPr lang="ru-RU" b="1" dirty="0" smtClean="0">
                <a:solidFill>
                  <a:schemeClr val="accent1"/>
                </a:solidFill>
              </a:rPr>
              <a:t>Развивающие </a:t>
            </a:r>
            <a:r>
              <a:rPr lang="ru-RU" b="1" dirty="0">
                <a:solidFill>
                  <a:schemeClr val="accent1"/>
                </a:solidFill>
              </a:rPr>
              <a:t>и познавательные игры способствуют</a:t>
            </a:r>
            <a:r>
              <a:rPr lang="ru-RU" dirty="0">
                <a:solidFill>
                  <a:schemeClr val="accent1"/>
                </a:solidFill>
              </a:rPr>
              <a:t> развитию памяти, внимания, творческого воображения и аналитических способностей. Игры воспитывают наблюдательность, привычку к самопроверке, учат доводить начатую работу до конца. </a:t>
            </a:r>
            <a:r>
              <a:rPr lang="ru-RU" dirty="0" smtClean="0">
                <a:solidFill>
                  <a:schemeClr val="accent1"/>
                </a:solidFill>
              </a:rPr>
              <a:t>В </a:t>
            </a:r>
            <a:r>
              <a:rPr lang="ru-RU" dirty="0">
                <a:solidFill>
                  <a:schemeClr val="accent1"/>
                </a:solidFill>
              </a:rPr>
              <a:t>познавательных играх, где на первый план выступает наличие знаний, учебных навыков, содержание игры должно соответствовать уровню подготовленности обучающихся</a:t>
            </a:r>
            <a:r>
              <a:rPr lang="ru-RU" dirty="0" smtClean="0">
                <a:solidFill>
                  <a:schemeClr val="accent1"/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>
                <a:solidFill>
                  <a:schemeClr val="accent1"/>
                </a:solidFill>
              </a:rPr>
              <a:t>Различные виды </a:t>
            </a:r>
            <a:r>
              <a:rPr lang="ru-RU" b="1" dirty="0">
                <a:solidFill>
                  <a:schemeClr val="accent1"/>
                </a:solidFill>
              </a:rPr>
              <a:t>дидактических игр </a:t>
            </a:r>
            <a:r>
              <a:rPr lang="ru-RU" dirty="0">
                <a:solidFill>
                  <a:schemeClr val="accent1"/>
                </a:solidFill>
              </a:rPr>
              <a:t>помогают закрепить и расширить предусмотренные программой знания, умения и навыки.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620688"/>
            <a:ext cx="3960440" cy="936104"/>
          </a:xfrm>
        </p:spPr>
        <p:txBody>
          <a:bodyPr/>
          <a:lstStyle/>
          <a:p>
            <a:r>
              <a:rPr lang="ru-RU" b="1" dirty="0">
                <a:solidFill>
                  <a:srgbClr val="FFC000"/>
                </a:solidFill>
              </a:rPr>
              <a:t>Игра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098" name="Picture 2" descr="https://0.s3.envato.com/files/4065705/IMG_95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09720"/>
            <a:ext cx="3096344" cy="20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751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636912"/>
            <a:ext cx="8716685" cy="3888432"/>
          </a:xfrm>
        </p:spPr>
        <p:txBody>
          <a:bodyPr>
            <a:normAutofit/>
          </a:bodyPr>
          <a:lstStyle/>
          <a:p>
            <a:pPr algn="just"/>
            <a:r>
              <a:rPr lang="ru-RU" sz="2600" dirty="0" smtClean="0">
                <a:solidFill>
                  <a:schemeClr val="accent1"/>
                </a:solidFill>
              </a:rPr>
              <a:t>Это </a:t>
            </a:r>
            <a:r>
              <a:rPr lang="ru-RU" sz="2600" dirty="0">
                <a:solidFill>
                  <a:schemeClr val="accent1"/>
                </a:solidFill>
              </a:rPr>
              <a:t>форма итогового </a:t>
            </a:r>
            <a:r>
              <a:rPr lang="ru-RU" sz="2600" dirty="0" smtClean="0">
                <a:solidFill>
                  <a:schemeClr val="accent1"/>
                </a:solidFill>
              </a:rPr>
              <a:t>и</a:t>
            </a:r>
            <a:r>
              <a:rPr lang="ru-RU" sz="2600" i="1" dirty="0" smtClean="0">
                <a:solidFill>
                  <a:schemeClr val="accent1"/>
                </a:solidFill>
              </a:rPr>
              <a:t> </a:t>
            </a:r>
            <a:r>
              <a:rPr lang="ru-RU" sz="2600" dirty="0" smtClean="0">
                <a:solidFill>
                  <a:schemeClr val="accent1"/>
                </a:solidFill>
              </a:rPr>
              <a:t>текущего </a:t>
            </a:r>
            <a:r>
              <a:rPr lang="ru-RU" sz="2600" dirty="0">
                <a:solidFill>
                  <a:schemeClr val="accent1"/>
                </a:solidFill>
              </a:rPr>
              <a:t>контроля, которая проводится </a:t>
            </a:r>
            <a:r>
              <a:rPr lang="ru-RU" sz="2600" b="1" dirty="0">
                <a:solidFill>
                  <a:schemeClr val="accent1"/>
                </a:solidFill>
              </a:rPr>
              <a:t>с целью определения уровня усвоения содержания образования, степени подготовленности к самостоятельной работе, выявления наиболее способных и талантливых </a:t>
            </a:r>
            <a:r>
              <a:rPr lang="ru-RU" sz="2600" b="1" dirty="0" smtClean="0">
                <a:solidFill>
                  <a:schemeClr val="accent1"/>
                </a:solidFill>
              </a:rPr>
              <a:t>обучающихся. </a:t>
            </a:r>
          </a:p>
          <a:p>
            <a:pPr algn="just"/>
            <a:r>
              <a:rPr lang="ru-RU" sz="2600" dirty="0" smtClean="0">
                <a:solidFill>
                  <a:schemeClr val="accent1"/>
                </a:solidFill>
              </a:rPr>
              <a:t>Может </a:t>
            </a:r>
            <a:r>
              <a:rPr lang="ru-RU" sz="2600" dirty="0">
                <a:solidFill>
                  <a:schemeClr val="accent1"/>
                </a:solidFill>
              </a:rPr>
              <a:t>проводиться по любому виду деятельности и среди разных творческих продуктов: рефератов, творческих изделий, рисунков, показательных выступлений.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5256584" cy="118639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Конкурс творческих работ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122" name="Picture 2" descr="http://tumentoday.ru/media/gallery_images/590c4df4522c52280581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870" y="332656"/>
            <a:ext cx="292432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59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36912"/>
            <a:ext cx="8640959" cy="410445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chemeClr val="accent1"/>
                </a:solidFill>
              </a:rPr>
              <a:t>Это </a:t>
            </a:r>
            <a:r>
              <a:rPr lang="ru-RU" dirty="0">
                <a:solidFill>
                  <a:schemeClr val="accent1"/>
                </a:solidFill>
              </a:rPr>
              <a:t>форма </a:t>
            </a:r>
            <a:r>
              <a:rPr lang="ru-RU" dirty="0" smtClean="0">
                <a:solidFill>
                  <a:schemeClr val="accent1"/>
                </a:solidFill>
              </a:rPr>
              <a:t>контроля</a:t>
            </a:r>
            <a:r>
              <a:rPr lang="ru-RU" dirty="0">
                <a:solidFill>
                  <a:schemeClr val="accent1"/>
                </a:solidFill>
              </a:rPr>
              <a:t>, направленная </a:t>
            </a:r>
            <a:r>
              <a:rPr lang="ru-RU" b="1" dirty="0">
                <a:solidFill>
                  <a:schemeClr val="accent1"/>
                </a:solidFill>
              </a:rPr>
              <a:t>на подведение итогов работы </a:t>
            </a:r>
            <a:r>
              <a:rPr lang="ru-RU" b="1" dirty="0" smtClean="0">
                <a:solidFill>
                  <a:schemeClr val="accent1"/>
                </a:solidFill>
              </a:rPr>
              <a:t>объединения</a:t>
            </a:r>
            <a:r>
              <a:rPr lang="ru-RU" b="1" dirty="0">
                <a:solidFill>
                  <a:schemeClr val="accent1"/>
                </a:solidFill>
              </a:rPr>
              <a:t>, на выявление уровня развития творческих способностей </a:t>
            </a:r>
            <a:r>
              <a:rPr lang="ru-RU" b="1" dirty="0" smtClean="0">
                <a:solidFill>
                  <a:schemeClr val="accent1"/>
                </a:solidFill>
              </a:rPr>
              <a:t>обучающихся. </a:t>
            </a:r>
          </a:p>
          <a:p>
            <a:pPr algn="just"/>
            <a:r>
              <a:rPr lang="ru-RU" dirty="0" smtClean="0">
                <a:solidFill>
                  <a:schemeClr val="accent1"/>
                </a:solidFill>
              </a:rPr>
              <a:t>Может </a:t>
            </a:r>
            <a:r>
              <a:rPr lang="ru-RU" dirty="0">
                <a:solidFill>
                  <a:schemeClr val="accent1"/>
                </a:solidFill>
              </a:rPr>
              <a:t>проводиться по итогам изучения конкретной темы или после прохождения всего курса обучения. </a:t>
            </a:r>
            <a:endParaRPr lang="ru-RU" dirty="0" smtClean="0">
              <a:solidFill>
                <a:schemeClr val="accent1"/>
              </a:solidFill>
            </a:endParaRPr>
          </a:p>
          <a:p>
            <a:pPr algn="just"/>
            <a:r>
              <a:rPr lang="ru-RU" dirty="0" smtClean="0">
                <a:solidFill>
                  <a:schemeClr val="accent1"/>
                </a:solidFill>
              </a:rPr>
              <a:t>Творческий </a:t>
            </a:r>
            <a:r>
              <a:rPr lang="ru-RU" dirty="0">
                <a:solidFill>
                  <a:schemeClr val="accent1"/>
                </a:solidFill>
              </a:rPr>
              <a:t>отчёт представляет собой индивидуальные или коллективные творческие формы, например: концерт, презентация, фестиваль идей и т.д. </a:t>
            </a:r>
            <a:endParaRPr lang="ru-RU" dirty="0" smtClean="0">
              <a:solidFill>
                <a:schemeClr val="accent1"/>
              </a:solidFill>
            </a:endParaRPr>
          </a:p>
          <a:p>
            <a:pPr algn="just"/>
            <a:r>
              <a:rPr lang="ru-RU" b="1" dirty="0" smtClean="0">
                <a:solidFill>
                  <a:schemeClr val="accent1"/>
                </a:solidFill>
              </a:rPr>
              <a:t>Чаще </a:t>
            </a:r>
            <a:r>
              <a:rPr lang="ru-RU" b="1" dirty="0">
                <a:solidFill>
                  <a:schemeClr val="accent1"/>
                </a:solidFill>
              </a:rPr>
              <a:t>всего проводится в объединениях </a:t>
            </a:r>
            <a:r>
              <a:rPr lang="ru-RU" b="1" dirty="0" smtClean="0">
                <a:solidFill>
                  <a:schemeClr val="accent1"/>
                </a:solidFill>
              </a:rPr>
              <a:t>художественной </a:t>
            </a:r>
            <a:r>
              <a:rPr lang="ru-RU" b="1" dirty="0">
                <a:solidFill>
                  <a:schemeClr val="accent1"/>
                </a:solidFill>
              </a:rPr>
              <a:t>направленности</a:t>
            </a:r>
            <a:r>
              <a:rPr lang="ru-RU" dirty="0">
                <a:solidFill>
                  <a:schemeClr val="accent1"/>
                </a:solidFill>
              </a:rPr>
              <a:t>. </a:t>
            </a:r>
            <a:endParaRPr lang="ru-RU" dirty="0" smtClean="0">
              <a:solidFill>
                <a:schemeClr val="accent1"/>
              </a:solidFill>
            </a:endParaRPr>
          </a:p>
          <a:p>
            <a:pPr algn="just"/>
            <a:r>
              <a:rPr lang="ru-RU" dirty="0" smtClean="0">
                <a:solidFill>
                  <a:schemeClr val="accent1"/>
                </a:solidFill>
              </a:rPr>
              <a:t>Отчёт </a:t>
            </a:r>
            <a:r>
              <a:rPr lang="ru-RU" dirty="0">
                <a:solidFill>
                  <a:schemeClr val="accent1"/>
                </a:solidFill>
              </a:rPr>
              <a:t>способствует развитию творческих способностей </a:t>
            </a:r>
            <a:r>
              <a:rPr lang="ru-RU" dirty="0" smtClean="0">
                <a:solidFill>
                  <a:schemeClr val="accent1"/>
                </a:solidFill>
              </a:rPr>
              <a:t>обучающихся, </a:t>
            </a:r>
            <a:r>
              <a:rPr lang="ru-RU" dirty="0">
                <a:solidFill>
                  <a:schemeClr val="accent1"/>
                </a:solidFill>
              </a:rPr>
              <a:t>раскрытию их возможностей, развитию активности и самостоятельности.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4834880" cy="1114384"/>
          </a:xfrm>
        </p:spPr>
        <p:txBody>
          <a:bodyPr/>
          <a:lstStyle/>
          <a:p>
            <a:r>
              <a:rPr lang="ru-RU" b="1" dirty="0">
                <a:solidFill>
                  <a:srgbClr val="FFC000"/>
                </a:solidFill>
              </a:rPr>
              <a:t>Творческий отчёт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6146" name="Picture 2" descr="https://im0-tub-ru.yandex.net/i?id=ce4bb96b46074b710b2e3f5125fa09c4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5"/>
          <a:stretch/>
        </p:blipFill>
        <p:spPr bwMode="auto">
          <a:xfrm>
            <a:off x="5940152" y="355144"/>
            <a:ext cx="2880320" cy="198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151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708920"/>
            <a:ext cx="8568951" cy="388843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chemeClr val="accent1"/>
                </a:solidFill>
              </a:rPr>
              <a:t>Это краткое </a:t>
            </a:r>
            <a:r>
              <a:rPr lang="ru-RU" dirty="0">
                <a:solidFill>
                  <a:schemeClr val="accent1"/>
                </a:solidFill>
              </a:rPr>
              <a:t>стандартизированное </a:t>
            </a:r>
            <a:r>
              <a:rPr lang="ru-RU" b="1" dirty="0">
                <a:solidFill>
                  <a:schemeClr val="accent1"/>
                </a:solidFill>
              </a:rPr>
              <a:t>испытание, в результате которого делается попытка оценить тот или иной этап образовательного процесса</a:t>
            </a:r>
            <a:r>
              <a:rPr lang="ru-RU" dirty="0">
                <a:solidFill>
                  <a:schemeClr val="accent1"/>
                </a:solidFill>
              </a:rPr>
              <a:t>. </a:t>
            </a:r>
            <a:endParaRPr lang="ru-RU" dirty="0" smtClean="0">
              <a:solidFill>
                <a:schemeClr val="accent1"/>
              </a:solidFill>
            </a:endParaRPr>
          </a:p>
          <a:p>
            <a:pPr algn="just"/>
            <a:r>
              <a:rPr lang="ru-RU" dirty="0" smtClean="0">
                <a:solidFill>
                  <a:schemeClr val="accent1"/>
                </a:solidFill>
              </a:rPr>
              <a:t>Общий </a:t>
            </a:r>
            <a:r>
              <a:rPr lang="ru-RU" dirty="0">
                <a:solidFill>
                  <a:schemeClr val="accent1"/>
                </a:solidFill>
              </a:rPr>
              <a:t>план создания тестов </a:t>
            </a:r>
            <a:r>
              <a:rPr lang="ru-RU" b="1" dirty="0">
                <a:solidFill>
                  <a:schemeClr val="accent1"/>
                </a:solidFill>
              </a:rPr>
              <a:t>состоит из трёх этапов:</a:t>
            </a:r>
          </a:p>
          <a:p>
            <a:pPr marL="0" lvl="0" indent="0" algn="just">
              <a:buNone/>
            </a:pPr>
            <a:r>
              <a:rPr lang="ru-RU" dirty="0" smtClean="0">
                <a:solidFill>
                  <a:schemeClr val="accent1"/>
                </a:solidFill>
              </a:rPr>
              <a:t>- определение </a:t>
            </a:r>
            <a:r>
              <a:rPr lang="ru-RU" dirty="0">
                <a:solidFill>
                  <a:schemeClr val="accent1"/>
                </a:solidFill>
              </a:rPr>
              <a:t>набора знаний и умений, которые </a:t>
            </a:r>
            <a:r>
              <a:rPr lang="ru-RU" dirty="0" smtClean="0">
                <a:solidFill>
                  <a:schemeClr val="accent1"/>
                </a:solidFill>
              </a:rPr>
              <a:t>необходимо </a:t>
            </a:r>
            <a:r>
              <a:rPr lang="ru-RU" dirty="0">
                <a:solidFill>
                  <a:schemeClr val="accent1"/>
                </a:solidFill>
              </a:rPr>
              <a:t>проверить с помощью теста;</a:t>
            </a:r>
          </a:p>
          <a:p>
            <a:pPr marL="0" lvl="0" indent="0" algn="just">
              <a:buNone/>
            </a:pPr>
            <a:r>
              <a:rPr lang="ru-RU" dirty="0" smtClean="0">
                <a:solidFill>
                  <a:schemeClr val="accent1"/>
                </a:solidFill>
              </a:rPr>
              <a:t>- подбор вопросов, </a:t>
            </a:r>
            <a:r>
              <a:rPr lang="ru-RU" dirty="0">
                <a:solidFill>
                  <a:schemeClr val="accent1"/>
                </a:solidFill>
              </a:rPr>
              <a:t>которые позволяют определить наличие изучаемых </a:t>
            </a:r>
            <a:r>
              <a:rPr lang="ru-RU" dirty="0" smtClean="0">
                <a:solidFill>
                  <a:schemeClr val="accent1"/>
                </a:solidFill>
              </a:rPr>
              <a:t>знаний и умений;</a:t>
            </a:r>
            <a:endParaRPr lang="ru-RU" dirty="0">
              <a:solidFill>
                <a:schemeClr val="accent1"/>
              </a:solidFill>
            </a:endParaRPr>
          </a:p>
          <a:p>
            <a:pPr marL="0" lvl="0" indent="0" algn="just">
              <a:buNone/>
            </a:pPr>
            <a:r>
              <a:rPr lang="ru-RU" dirty="0" smtClean="0">
                <a:solidFill>
                  <a:schemeClr val="accent1"/>
                </a:solidFill>
              </a:rPr>
              <a:t>- экспериментальная </a:t>
            </a:r>
            <a:r>
              <a:rPr lang="ru-RU" dirty="0">
                <a:solidFill>
                  <a:schemeClr val="accent1"/>
                </a:solidFill>
              </a:rPr>
              <a:t>проверка </a:t>
            </a:r>
            <a:r>
              <a:rPr lang="ru-RU" dirty="0" smtClean="0">
                <a:solidFill>
                  <a:schemeClr val="accent1"/>
                </a:solidFill>
              </a:rPr>
              <a:t>теста.</a:t>
            </a:r>
          </a:p>
          <a:p>
            <a:pPr lvl="0" algn="just"/>
            <a:r>
              <a:rPr lang="ru-RU" dirty="0" smtClean="0">
                <a:solidFill>
                  <a:schemeClr val="accent1"/>
                </a:solidFill>
              </a:rPr>
              <a:t>Составляя </a:t>
            </a:r>
            <a:r>
              <a:rPr lang="ru-RU" dirty="0">
                <a:solidFill>
                  <a:schemeClr val="accent1"/>
                </a:solidFill>
              </a:rPr>
              <a:t>тест, необходимо определиться в форме представления задания и вариантов ответа.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548680"/>
            <a:ext cx="3754760" cy="1114384"/>
          </a:xfrm>
        </p:spPr>
        <p:txBody>
          <a:bodyPr/>
          <a:lstStyle/>
          <a:p>
            <a:r>
              <a:rPr lang="ru-RU" b="1" dirty="0">
                <a:solidFill>
                  <a:srgbClr val="FFC000"/>
                </a:solidFill>
              </a:rPr>
              <a:t>Тест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170" name="Picture 2" descr="http://sch4.at.ua/_bd/0/735925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2656"/>
            <a:ext cx="3024336" cy="20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874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36912"/>
            <a:ext cx="8640960" cy="403244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>
                <a:solidFill>
                  <a:schemeClr val="accent1"/>
                </a:solidFill>
              </a:rPr>
              <a:t>Педагог вправе сам </a:t>
            </a:r>
            <a:r>
              <a:rPr lang="ru-RU" b="1" dirty="0">
                <a:solidFill>
                  <a:schemeClr val="accent1"/>
                </a:solidFill>
              </a:rPr>
              <a:t>выбирать форму оценки обучающихся при проведении </a:t>
            </a:r>
            <a:r>
              <a:rPr lang="ru-RU" b="1" dirty="0" smtClean="0">
                <a:solidFill>
                  <a:schemeClr val="accent1"/>
                </a:solidFill>
              </a:rPr>
              <a:t>аттестации, если в образовательной организации нет общей формы оценки, например</a:t>
            </a:r>
            <a:r>
              <a:rPr lang="ru-RU" dirty="0" smtClean="0">
                <a:solidFill>
                  <a:schemeClr val="accent1"/>
                </a:solidFill>
              </a:rPr>
              <a:t>:</a:t>
            </a:r>
          </a:p>
          <a:p>
            <a:pPr algn="just"/>
            <a:r>
              <a:rPr lang="ru-RU" i="1" dirty="0" smtClean="0">
                <a:solidFill>
                  <a:schemeClr val="accent1"/>
                </a:solidFill>
              </a:rPr>
              <a:t>пятибалльная система;</a:t>
            </a:r>
          </a:p>
          <a:p>
            <a:pPr algn="just"/>
            <a:r>
              <a:rPr lang="ru-RU" i="1" dirty="0" smtClean="0">
                <a:solidFill>
                  <a:schemeClr val="accent1"/>
                </a:solidFill>
              </a:rPr>
              <a:t>система </a:t>
            </a:r>
            <a:r>
              <a:rPr lang="ru-RU" i="1" dirty="0">
                <a:solidFill>
                  <a:schemeClr val="accent1"/>
                </a:solidFill>
              </a:rPr>
              <a:t>уровней или рейтингов (высокий, средний, низкий</a:t>
            </a:r>
            <a:r>
              <a:rPr lang="ru-RU" i="1" dirty="0" smtClean="0">
                <a:solidFill>
                  <a:schemeClr val="accent1"/>
                </a:solidFill>
              </a:rPr>
              <a:t>);</a:t>
            </a:r>
          </a:p>
          <a:p>
            <a:pPr algn="just"/>
            <a:r>
              <a:rPr lang="ru-RU" i="1" dirty="0" smtClean="0">
                <a:solidFill>
                  <a:schemeClr val="accent1"/>
                </a:solidFill>
              </a:rPr>
              <a:t>отметка </a:t>
            </a:r>
            <a:r>
              <a:rPr lang="ru-RU" i="1" dirty="0">
                <a:solidFill>
                  <a:schemeClr val="accent1"/>
                </a:solidFill>
              </a:rPr>
              <a:t>("отлично", "хорошо", "удовлетворительно</a:t>
            </a:r>
            <a:r>
              <a:rPr lang="ru-RU" i="1" dirty="0" smtClean="0">
                <a:solidFill>
                  <a:schemeClr val="accent1"/>
                </a:solidFill>
              </a:rPr>
              <a:t>");</a:t>
            </a:r>
          </a:p>
          <a:p>
            <a:pPr algn="just"/>
            <a:r>
              <a:rPr lang="ru-RU" i="1" dirty="0" smtClean="0">
                <a:solidFill>
                  <a:schemeClr val="accent1"/>
                </a:solidFill>
              </a:rPr>
              <a:t> </a:t>
            </a:r>
            <a:r>
              <a:rPr lang="ru-RU" i="1" dirty="0">
                <a:solidFill>
                  <a:schemeClr val="accent1"/>
                </a:solidFill>
              </a:rPr>
              <a:t>разнообразные пиктограммы (кружочки, крестики, рисунки</a:t>
            </a:r>
            <a:r>
              <a:rPr lang="ru-RU" i="1" dirty="0" smtClean="0">
                <a:solidFill>
                  <a:schemeClr val="accent1"/>
                </a:solidFill>
              </a:rPr>
              <a:t>);</a:t>
            </a:r>
          </a:p>
          <a:p>
            <a:pPr algn="just"/>
            <a:r>
              <a:rPr lang="ru-RU" i="1" dirty="0" smtClean="0">
                <a:solidFill>
                  <a:schemeClr val="accent1"/>
                </a:solidFill>
              </a:rPr>
              <a:t> </a:t>
            </a:r>
            <a:r>
              <a:rPr lang="ru-RU" i="1" dirty="0">
                <a:solidFill>
                  <a:schemeClr val="accent1"/>
                </a:solidFill>
              </a:rPr>
              <a:t>присвоение «званий» разного </a:t>
            </a:r>
            <a:r>
              <a:rPr lang="ru-RU" i="1" dirty="0" smtClean="0">
                <a:solidFill>
                  <a:schemeClr val="accent1"/>
                </a:solidFill>
              </a:rPr>
              <a:t>уровня;</a:t>
            </a:r>
          </a:p>
          <a:p>
            <a:pPr algn="just"/>
            <a:r>
              <a:rPr lang="ru-RU" i="1" dirty="0" smtClean="0">
                <a:solidFill>
                  <a:schemeClr val="accent1"/>
                </a:solidFill>
              </a:rPr>
              <a:t> </a:t>
            </a:r>
            <a:r>
              <a:rPr lang="ru-RU" i="1" dirty="0">
                <a:solidFill>
                  <a:schemeClr val="accent1"/>
                </a:solidFill>
              </a:rPr>
              <a:t>вручение «знаков» и «медалей» определенного достоинства и др. </a:t>
            </a:r>
            <a:endParaRPr lang="ru-RU" i="1" dirty="0" smtClean="0">
              <a:solidFill>
                <a:schemeClr val="accent1"/>
              </a:solidFill>
            </a:endParaRPr>
          </a:p>
          <a:p>
            <a:pPr algn="just"/>
            <a:r>
              <a:rPr lang="ru-RU" dirty="0" smtClean="0">
                <a:solidFill>
                  <a:schemeClr val="accent1"/>
                </a:solidFill>
              </a:rPr>
              <a:t>Главное</a:t>
            </a:r>
            <a:r>
              <a:rPr lang="ru-RU" dirty="0">
                <a:solidFill>
                  <a:schemeClr val="accent1"/>
                </a:solidFill>
              </a:rPr>
              <a:t>, </a:t>
            </a:r>
            <a:r>
              <a:rPr lang="ru-RU" b="1" dirty="0">
                <a:solidFill>
                  <a:schemeClr val="accent1"/>
                </a:solidFill>
              </a:rPr>
              <a:t>чтобы у </a:t>
            </a:r>
            <a:r>
              <a:rPr lang="ru-RU" b="1" dirty="0" smtClean="0">
                <a:solidFill>
                  <a:schemeClr val="accent1"/>
                </a:solidFill>
              </a:rPr>
              <a:t>обучающегося </a:t>
            </a:r>
            <a:r>
              <a:rPr lang="ru-RU" b="1" dirty="0">
                <a:solidFill>
                  <a:schemeClr val="accent1"/>
                </a:solidFill>
              </a:rPr>
              <a:t>формировалась адекватная самооценка собственных достижений</a:t>
            </a:r>
            <a:r>
              <a:rPr lang="ru-RU" dirty="0">
                <a:solidFill>
                  <a:schemeClr val="accent1"/>
                </a:solidFill>
              </a:rPr>
              <a:t>, базирующаяся на стремлении к достижению еще более высоких результатов.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u="sng" dirty="0">
                <a:solidFill>
                  <a:srgbClr val="FFC000"/>
                </a:solidFill>
                <a:hlinkClick r:id="rId2"/>
              </a:rPr>
              <a:t>Какие формы оценки лучше использовать</a:t>
            </a:r>
            <a:r>
              <a:rPr lang="ru-RU" b="1" u="sng" dirty="0" smtClean="0">
                <a:solidFill>
                  <a:srgbClr val="FFC000"/>
                </a:solidFill>
                <a:hlinkClick r:id="rId2"/>
              </a:rPr>
              <a:t>?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79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708920"/>
            <a:ext cx="8496943" cy="367240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solidFill>
                  <a:schemeClr val="accent1"/>
                </a:solidFill>
              </a:rPr>
              <a:t>Во многих случаях </a:t>
            </a:r>
            <a:r>
              <a:rPr lang="ru-RU" b="1" dirty="0">
                <a:solidFill>
                  <a:schemeClr val="accent1"/>
                </a:solidFill>
              </a:rPr>
              <a:t>форма оценки является "традиционной" </a:t>
            </a:r>
            <a:r>
              <a:rPr lang="ru-RU" dirty="0">
                <a:solidFill>
                  <a:schemeClr val="accent1"/>
                </a:solidFill>
              </a:rPr>
              <a:t>для того вида деятельности, к которой </a:t>
            </a:r>
            <a:r>
              <a:rPr lang="ru-RU" dirty="0" smtClean="0">
                <a:solidFill>
                  <a:schemeClr val="accent1"/>
                </a:solidFill>
              </a:rPr>
              <a:t>относится объединение</a:t>
            </a:r>
            <a:r>
              <a:rPr lang="ru-RU" dirty="0">
                <a:solidFill>
                  <a:schemeClr val="accent1"/>
                </a:solidFill>
              </a:rPr>
              <a:t>:</a:t>
            </a:r>
            <a:endParaRPr lang="ru-RU" dirty="0" smtClean="0">
              <a:solidFill>
                <a:schemeClr val="accent1"/>
              </a:solidFill>
            </a:endParaRPr>
          </a:p>
          <a:p>
            <a:pPr algn="just"/>
            <a:r>
              <a:rPr lang="ru-RU" dirty="0" smtClean="0">
                <a:solidFill>
                  <a:schemeClr val="accent1"/>
                </a:solidFill>
              </a:rPr>
              <a:t>в </a:t>
            </a:r>
            <a:r>
              <a:rPr lang="ru-RU" b="1" dirty="0">
                <a:solidFill>
                  <a:schemeClr val="accent1"/>
                </a:solidFill>
              </a:rPr>
              <a:t>спорте и </a:t>
            </a:r>
            <a:r>
              <a:rPr lang="ru-RU" b="1" dirty="0" smtClean="0">
                <a:solidFill>
                  <a:schemeClr val="accent1"/>
                </a:solidFill>
              </a:rPr>
              <a:t>туристско-краеведческой деятельности  - </a:t>
            </a:r>
            <a:r>
              <a:rPr lang="ru-RU" dirty="0" smtClean="0">
                <a:solidFill>
                  <a:schemeClr val="accent1"/>
                </a:solidFill>
              </a:rPr>
              <a:t>разрядными показателями;</a:t>
            </a:r>
          </a:p>
          <a:p>
            <a:pPr algn="just"/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>
                <a:solidFill>
                  <a:schemeClr val="accent1"/>
                </a:solidFill>
              </a:rPr>
              <a:t>в </a:t>
            </a:r>
            <a:r>
              <a:rPr lang="ru-RU" b="1" dirty="0">
                <a:solidFill>
                  <a:schemeClr val="accent1"/>
                </a:solidFill>
              </a:rPr>
              <a:t>танцевальных видах </a:t>
            </a:r>
            <a:r>
              <a:rPr lang="ru-RU" dirty="0">
                <a:solidFill>
                  <a:schemeClr val="accent1"/>
                </a:solidFill>
              </a:rPr>
              <a:t>дополнительного образования </a:t>
            </a:r>
            <a:r>
              <a:rPr lang="ru-RU">
                <a:solidFill>
                  <a:schemeClr val="accent1"/>
                </a:solidFill>
              </a:rPr>
              <a:t>- </a:t>
            </a:r>
            <a:r>
              <a:rPr lang="ru-RU" smtClean="0">
                <a:solidFill>
                  <a:schemeClr val="accent1"/>
                </a:solidFill>
              </a:rPr>
              <a:t>утверждённой </a:t>
            </a:r>
            <a:r>
              <a:rPr lang="ru-RU" dirty="0">
                <a:solidFill>
                  <a:schemeClr val="accent1"/>
                </a:solidFill>
              </a:rPr>
              <a:t>танцевальной федерацией системой </a:t>
            </a:r>
            <a:r>
              <a:rPr lang="ru-RU" dirty="0" smtClean="0">
                <a:solidFill>
                  <a:schemeClr val="accent1"/>
                </a:solidFill>
              </a:rPr>
              <a:t>оценки;</a:t>
            </a:r>
          </a:p>
          <a:p>
            <a:pPr algn="just"/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>
                <a:solidFill>
                  <a:schemeClr val="accent1"/>
                </a:solidFill>
              </a:rPr>
              <a:t>в </a:t>
            </a:r>
            <a:r>
              <a:rPr lang="ru-RU" b="1" dirty="0">
                <a:solidFill>
                  <a:schemeClr val="accent1"/>
                </a:solidFill>
              </a:rPr>
              <a:t>музыкальном образовании </a:t>
            </a:r>
            <a:r>
              <a:rPr lang="ru-RU" dirty="0">
                <a:solidFill>
                  <a:schemeClr val="accent1"/>
                </a:solidFill>
              </a:rPr>
              <a:t>- пятибалльной системой и </a:t>
            </a:r>
            <a:r>
              <a:rPr lang="ru-RU" dirty="0" smtClean="0">
                <a:solidFill>
                  <a:schemeClr val="accent1"/>
                </a:solidFill>
              </a:rPr>
              <a:t>отметками;</a:t>
            </a:r>
          </a:p>
          <a:p>
            <a:pPr algn="just"/>
            <a:r>
              <a:rPr lang="ru-RU" dirty="0" smtClean="0">
                <a:solidFill>
                  <a:schemeClr val="accent1"/>
                </a:solidFill>
              </a:rPr>
              <a:t>в </a:t>
            </a:r>
            <a:r>
              <a:rPr lang="ru-RU" b="1" dirty="0" smtClean="0">
                <a:solidFill>
                  <a:schemeClr val="accent1"/>
                </a:solidFill>
              </a:rPr>
              <a:t>объединениях дошкольников </a:t>
            </a:r>
            <a:r>
              <a:rPr lang="ru-RU" dirty="0" smtClean="0">
                <a:solidFill>
                  <a:schemeClr val="accent1"/>
                </a:solidFill>
              </a:rPr>
              <a:t>- веселый </a:t>
            </a:r>
            <a:r>
              <a:rPr lang="ru-RU" dirty="0">
                <a:solidFill>
                  <a:schemeClr val="accent1"/>
                </a:solidFill>
              </a:rPr>
              <a:t>рисунок или разноцветные геометрические фигурки.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FFC000"/>
                </a:solidFill>
                <a:hlinkClick r:id="rId2"/>
              </a:rPr>
              <a:t>Какие формы оценки лучше использовать?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69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83968" y="2924944"/>
            <a:ext cx="4464496" cy="354130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chemeClr val="accent1"/>
                </a:solidFill>
              </a:rPr>
              <a:t>одно </a:t>
            </a:r>
            <a:r>
              <a:rPr lang="ru-RU" sz="2800" b="1" dirty="0">
                <a:solidFill>
                  <a:schemeClr val="accent1"/>
                </a:solidFill>
              </a:rPr>
              <a:t>из направлений педагогического контроля, актуальность которого заключается в необходимости разработки и последующем уточнении критериев оценки результатов обучения.</a:t>
            </a:r>
          </a:p>
          <a:p>
            <a:pPr algn="just"/>
            <a:endParaRPr lang="ru-RU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125272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C000"/>
                </a:solidFill>
              </a:rPr>
              <a:t>А</a:t>
            </a:r>
            <a:r>
              <a:rPr lang="ru-RU" sz="4000" b="1" dirty="0" smtClean="0">
                <a:solidFill>
                  <a:srgbClr val="FFC000"/>
                </a:solidFill>
              </a:rPr>
              <a:t>ттестация обучающихся -</a:t>
            </a:r>
            <a:endParaRPr lang="ru-RU" sz="4000" b="1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Users\user\Desktop\занятие 5\а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94" y="2060848"/>
            <a:ext cx="3312368" cy="456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412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564904"/>
            <a:ext cx="8712968" cy="4176464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>
                <a:solidFill>
                  <a:schemeClr val="accent1"/>
                </a:solidFill>
              </a:rPr>
              <a:t>Не </a:t>
            </a:r>
            <a:r>
              <a:rPr lang="ru-RU" sz="2200" b="1" dirty="0">
                <a:solidFill>
                  <a:schemeClr val="accent1"/>
                </a:solidFill>
              </a:rPr>
              <a:t>менее чем за месяц </a:t>
            </a:r>
            <a:r>
              <a:rPr lang="ru-RU" sz="2200" dirty="0">
                <a:solidFill>
                  <a:schemeClr val="accent1"/>
                </a:solidFill>
              </a:rPr>
              <a:t>до проведения </a:t>
            </a:r>
            <a:r>
              <a:rPr lang="ru-RU" sz="2200" dirty="0" smtClean="0">
                <a:solidFill>
                  <a:schemeClr val="accent1"/>
                </a:solidFill>
              </a:rPr>
              <a:t>итоговой аттестации обучающихся </a:t>
            </a:r>
            <a:r>
              <a:rPr lang="ru-RU" sz="2200" dirty="0">
                <a:solidFill>
                  <a:schemeClr val="accent1"/>
                </a:solidFill>
              </a:rPr>
              <a:t>педагог должен в письменном виде </a:t>
            </a:r>
            <a:r>
              <a:rPr lang="ru-RU" sz="2200" b="1" dirty="0">
                <a:solidFill>
                  <a:schemeClr val="accent1"/>
                </a:solidFill>
              </a:rPr>
              <a:t>предоставить учебной части </a:t>
            </a:r>
            <a:r>
              <a:rPr lang="ru-RU" sz="2200" b="1" dirty="0" smtClean="0">
                <a:solidFill>
                  <a:schemeClr val="accent1"/>
                </a:solidFill>
              </a:rPr>
              <a:t>ОГБН ОО «ДТДМ» </a:t>
            </a:r>
            <a:r>
              <a:rPr lang="ru-RU" sz="2200" b="1" dirty="0">
                <a:solidFill>
                  <a:schemeClr val="accent1"/>
                </a:solidFill>
              </a:rPr>
              <a:t>график и план аттестации</a:t>
            </a:r>
            <a:r>
              <a:rPr lang="ru-RU" sz="2200" dirty="0">
                <a:solidFill>
                  <a:schemeClr val="accent1"/>
                </a:solidFill>
              </a:rPr>
              <a:t>. На основании представленных документов </a:t>
            </a:r>
            <a:r>
              <a:rPr lang="ru-RU" sz="2200" b="1" dirty="0">
                <a:solidFill>
                  <a:schemeClr val="accent1"/>
                </a:solidFill>
              </a:rPr>
              <a:t>не позже, чем за две недели </a:t>
            </a:r>
            <a:r>
              <a:rPr lang="ru-RU" sz="2200" dirty="0">
                <a:solidFill>
                  <a:schemeClr val="accent1"/>
                </a:solidFill>
              </a:rPr>
              <a:t>до аттестации </a:t>
            </a:r>
            <a:r>
              <a:rPr lang="ru-RU" sz="2200" b="1" dirty="0">
                <a:solidFill>
                  <a:schemeClr val="accent1"/>
                </a:solidFill>
              </a:rPr>
              <a:t>составляется общий график проведения </a:t>
            </a:r>
            <a:r>
              <a:rPr lang="ru-RU" sz="2200" b="1" dirty="0" smtClean="0">
                <a:solidFill>
                  <a:schemeClr val="accent1"/>
                </a:solidFill>
              </a:rPr>
              <a:t>аттестации </a:t>
            </a:r>
            <a:r>
              <a:rPr lang="ru-RU" sz="2200" b="1" dirty="0">
                <a:solidFill>
                  <a:schemeClr val="accent1"/>
                </a:solidFill>
              </a:rPr>
              <a:t>обучающихся </a:t>
            </a:r>
            <a:r>
              <a:rPr lang="ru-RU" sz="2200" b="1" dirty="0" smtClean="0">
                <a:solidFill>
                  <a:schemeClr val="accent1"/>
                </a:solidFill>
              </a:rPr>
              <a:t>ОГБН </a:t>
            </a:r>
            <a:r>
              <a:rPr lang="ru-RU" sz="2200" b="1" dirty="0">
                <a:solidFill>
                  <a:schemeClr val="accent1"/>
                </a:solidFill>
              </a:rPr>
              <a:t>О</a:t>
            </a:r>
            <a:r>
              <a:rPr lang="ru-RU" sz="2200" b="1" dirty="0" smtClean="0">
                <a:solidFill>
                  <a:schemeClr val="accent1"/>
                </a:solidFill>
              </a:rPr>
              <a:t>О «ДТДМ»</a:t>
            </a:r>
            <a:r>
              <a:rPr lang="ru-RU" sz="2200" dirty="0" smtClean="0">
                <a:solidFill>
                  <a:schemeClr val="accent1"/>
                </a:solidFill>
              </a:rPr>
              <a:t>, </a:t>
            </a:r>
            <a:r>
              <a:rPr lang="ru-RU" sz="2200" dirty="0">
                <a:solidFill>
                  <a:schemeClr val="accent1"/>
                </a:solidFill>
              </a:rPr>
              <a:t>который утверждается приказом директора.</a:t>
            </a:r>
          </a:p>
          <a:p>
            <a:pPr algn="just"/>
            <a:r>
              <a:rPr lang="ru-RU" sz="2200" b="1" dirty="0" smtClean="0">
                <a:solidFill>
                  <a:schemeClr val="accent1"/>
                </a:solidFill>
              </a:rPr>
              <a:t>План аттестации </a:t>
            </a:r>
            <a:r>
              <a:rPr lang="ru-RU" sz="2200" b="1" dirty="0">
                <a:solidFill>
                  <a:schemeClr val="accent1"/>
                </a:solidFill>
              </a:rPr>
              <a:t>должен быть составлен на основании дополнительной </a:t>
            </a:r>
            <a:r>
              <a:rPr lang="ru-RU" sz="2200" b="1" dirty="0" smtClean="0">
                <a:solidFill>
                  <a:schemeClr val="accent1"/>
                </a:solidFill>
              </a:rPr>
              <a:t>общеобразовательной общеразвивающей </a:t>
            </a:r>
            <a:r>
              <a:rPr lang="ru-RU" sz="2200" b="1" dirty="0">
                <a:solidFill>
                  <a:schemeClr val="accent1"/>
                </a:solidFill>
              </a:rPr>
              <a:t>программы </a:t>
            </a:r>
            <a:r>
              <a:rPr lang="ru-RU" sz="2200" dirty="0" smtClean="0">
                <a:solidFill>
                  <a:schemeClr val="accent1"/>
                </a:solidFill>
              </a:rPr>
              <a:t>с </a:t>
            </a:r>
            <a:r>
              <a:rPr lang="ru-RU" sz="2200" dirty="0">
                <a:solidFill>
                  <a:schemeClr val="accent1"/>
                </a:solidFill>
              </a:rPr>
              <a:t>указанием проверяемых теоретических и практических знаний обучающихся</a:t>
            </a:r>
            <a:r>
              <a:rPr lang="ru-RU" sz="2200" dirty="0" smtClean="0">
                <a:solidFill>
                  <a:schemeClr val="accent1"/>
                </a:solidFill>
              </a:rPr>
              <a:t>.</a:t>
            </a:r>
            <a:endParaRPr lang="ru-RU" sz="2200" dirty="0">
              <a:solidFill>
                <a:schemeClr val="accent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8328"/>
            <a:ext cx="8856984" cy="1722520"/>
          </a:xfrm>
        </p:spPr>
        <p:txBody>
          <a:bodyPr>
            <a:noAutofit/>
          </a:bodyPr>
          <a:lstStyle/>
          <a:p>
            <a:pPr lvl="0"/>
            <a:r>
              <a:rPr lang="ru-RU" sz="4000" b="1" dirty="0">
                <a:solidFill>
                  <a:srgbClr val="FFC000"/>
                </a:solidFill>
              </a:rPr>
              <a:t>Порядок проведения </a:t>
            </a:r>
            <a:r>
              <a:rPr lang="ru-RU" sz="4000" b="1" dirty="0" smtClean="0">
                <a:solidFill>
                  <a:srgbClr val="FFC000"/>
                </a:solidFill>
              </a:rPr>
              <a:t>аттестации обучающихся в </a:t>
            </a:r>
            <a:r>
              <a:rPr lang="ru-RU" sz="4000" b="1" dirty="0" smtClean="0">
                <a:solidFill>
                  <a:srgbClr val="FFC000"/>
                </a:solidFill>
              </a:rPr>
              <a:t>ОГБН ОО «ДТДМ»</a:t>
            </a:r>
            <a:endParaRPr lang="ru-RU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149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36912"/>
            <a:ext cx="8640959" cy="396044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>
                <a:solidFill>
                  <a:schemeClr val="accent1"/>
                </a:solidFill>
              </a:rPr>
              <a:t>Для проведения промежуточной и итоговой аттестации обучающихся </a:t>
            </a:r>
            <a:r>
              <a:rPr lang="ru-RU" b="1" dirty="0">
                <a:solidFill>
                  <a:schemeClr val="accent1"/>
                </a:solidFill>
              </a:rPr>
              <a:t>формируется аттестационная комиссия </a:t>
            </a:r>
            <a:r>
              <a:rPr lang="ru-RU" dirty="0">
                <a:solidFill>
                  <a:schemeClr val="accent1"/>
                </a:solidFill>
              </a:rPr>
              <a:t>(не менее 3-х человек, включая педагога дополнительного образования), в состав который могут входить члены методического совета, представители методической службы, педагоги дополнительного образования (по соответствующему направлению реализуемой программы), педагоги дополнительного образования (имеющие первую и высшую квалификационные категории). </a:t>
            </a:r>
          </a:p>
          <a:p>
            <a:pPr algn="just"/>
            <a:r>
              <a:rPr lang="ru-RU" dirty="0">
                <a:solidFill>
                  <a:schemeClr val="accent1"/>
                </a:solidFill>
              </a:rPr>
              <a:t>Промежуточная и итоговая аттестация проводится педагогом дополнительного образования в присутствии комиссии согласно утвержденному графику проведения аттестации. </a:t>
            </a:r>
          </a:p>
          <a:p>
            <a:pPr algn="just"/>
            <a:r>
              <a:rPr lang="ru-RU" b="1" dirty="0">
                <a:solidFill>
                  <a:schemeClr val="accent1"/>
                </a:solidFill>
              </a:rPr>
              <a:t>Во время проведения промежуточной и итоговой аттестации могут присутствовать родители (законные представители) обучающихся</a:t>
            </a:r>
            <a:r>
              <a:rPr lang="ru-RU" dirty="0">
                <a:solidFill>
                  <a:schemeClr val="accent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Порядок проведения аттестации обучающихся в </a:t>
            </a:r>
            <a:r>
              <a:rPr lang="ru-RU" b="1" dirty="0" smtClean="0">
                <a:solidFill>
                  <a:srgbClr val="FFC000"/>
                </a:solidFill>
              </a:rPr>
              <a:t>ОГБН </a:t>
            </a:r>
            <a:r>
              <a:rPr lang="ru-RU" b="1" dirty="0">
                <a:solidFill>
                  <a:srgbClr val="FFC000"/>
                </a:solidFill>
              </a:rPr>
              <a:t>О</a:t>
            </a:r>
            <a:r>
              <a:rPr lang="ru-RU" b="1" dirty="0" smtClean="0">
                <a:solidFill>
                  <a:srgbClr val="FFC000"/>
                </a:solidFill>
              </a:rPr>
              <a:t>О «ДТДМ»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4482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348880"/>
            <a:ext cx="8640960" cy="43204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chemeClr val="accent1"/>
                </a:solidFill>
              </a:rPr>
              <a:t>Критерии оценки уровня теоретической подготовки</a:t>
            </a:r>
            <a:r>
              <a:rPr lang="ru-RU" i="1" dirty="0">
                <a:solidFill>
                  <a:schemeClr val="accent1"/>
                </a:solidFill>
              </a:rPr>
              <a:t>:</a:t>
            </a:r>
            <a:endParaRPr lang="ru-RU" dirty="0">
              <a:solidFill>
                <a:schemeClr val="accent1"/>
              </a:solidFill>
            </a:endParaRPr>
          </a:p>
          <a:p>
            <a:r>
              <a:rPr lang="ru-RU" b="1" dirty="0">
                <a:solidFill>
                  <a:schemeClr val="accent1"/>
                </a:solidFill>
              </a:rPr>
              <a:t>- </a:t>
            </a:r>
            <a:r>
              <a:rPr lang="ru-RU" b="1" i="1" dirty="0">
                <a:solidFill>
                  <a:schemeClr val="accent1"/>
                </a:solidFill>
              </a:rPr>
              <a:t>высокий уровень</a:t>
            </a:r>
            <a:r>
              <a:rPr lang="ru-RU" dirty="0">
                <a:solidFill>
                  <a:schemeClr val="accent1"/>
                </a:solidFill>
              </a:rPr>
              <a:t> – обучающийся освоил практически весь объём знаний </a:t>
            </a:r>
            <a:r>
              <a:rPr lang="ru-RU" dirty="0" smtClean="0">
                <a:solidFill>
                  <a:schemeClr val="accent1"/>
                </a:solidFill>
              </a:rPr>
              <a:t>100-75%, </a:t>
            </a:r>
            <a:r>
              <a:rPr lang="ru-RU" dirty="0">
                <a:solidFill>
                  <a:schemeClr val="accent1"/>
                </a:solidFill>
              </a:rPr>
              <a:t>предусмотренных программой за конкретный период (</a:t>
            </a:r>
            <a:r>
              <a:rPr lang="ru-RU" b="1" i="1" dirty="0">
                <a:solidFill>
                  <a:schemeClr val="accent1"/>
                </a:solidFill>
              </a:rPr>
              <a:t>3 балла</a:t>
            </a:r>
            <a:r>
              <a:rPr lang="ru-RU" dirty="0">
                <a:solidFill>
                  <a:schemeClr val="accent1"/>
                </a:solidFill>
              </a:rPr>
              <a:t>);</a:t>
            </a:r>
          </a:p>
          <a:p>
            <a:r>
              <a:rPr lang="ru-RU" i="1" dirty="0">
                <a:solidFill>
                  <a:schemeClr val="accent1"/>
                </a:solidFill>
              </a:rPr>
              <a:t>- </a:t>
            </a:r>
            <a:r>
              <a:rPr lang="ru-RU" b="1" i="1" dirty="0">
                <a:solidFill>
                  <a:schemeClr val="accent1"/>
                </a:solidFill>
              </a:rPr>
              <a:t>средний уровень</a:t>
            </a:r>
            <a:r>
              <a:rPr lang="ru-RU" dirty="0">
                <a:solidFill>
                  <a:schemeClr val="accent1"/>
                </a:solidFill>
              </a:rPr>
              <a:t> – у обучающегося объём усвоенных знаний составляет </a:t>
            </a:r>
            <a:r>
              <a:rPr lang="ru-RU" dirty="0" smtClean="0">
                <a:solidFill>
                  <a:schemeClr val="accent1"/>
                </a:solidFill>
              </a:rPr>
              <a:t>74-50</a:t>
            </a:r>
            <a:r>
              <a:rPr lang="ru-RU" dirty="0">
                <a:solidFill>
                  <a:schemeClr val="accent1"/>
                </a:solidFill>
              </a:rPr>
              <a:t>% (</a:t>
            </a:r>
            <a:r>
              <a:rPr lang="ru-RU" b="1" i="1" dirty="0">
                <a:solidFill>
                  <a:schemeClr val="accent1"/>
                </a:solidFill>
              </a:rPr>
              <a:t>2 балла</a:t>
            </a:r>
            <a:r>
              <a:rPr lang="ru-RU" dirty="0">
                <a:solidFill>
                  <a:schemeClr val="accent1"/>
                </a:solidFill>
              </a:rPr>
              <a:t>);</a:t>
            </a:r>
          </a:p>
          <a:p>
            <a:r>
              <a:rPr lang="ru-RU" dirty="0">
                <a:solidFill>
                  <a:schemeClr val="accent1"/>
                </a:solidFill>
              </a:rPr>
              <a:t>- </a:t>
            </a:r>
            <a:r>
              <a:rPr lang="ru-RU" b="1" i="1" dirty="0">
                <a:solidFill>
                  <a:schemeClr val="accent1"/>
                </a:solidFill>
              </a:rPr>
              <a:t>низкий уровень</a:t>
            </a:r>
            <a:r>
              <a:rPr lang="ru-RU" dirty="0">
                <a:solidFill>
                  <a:schemeClr val="accent1"/>
                </a:solidFill>
              </a:rPr>
              <a:t> – обучающийся овладел менее чем 50% объёма знаний, предусмотренных программой (</a:t>
            </a:r>
            <a:r>
              <a:rPr lang="ru-RU" b="1" i="1" dirty="0">
                <a:solidFill>
                  <a:schemeClr val="accent1"/>
                </a:solidFill>
              </a:rPr>
              <a:t>1 балл</a:t>
            </a:r>
            <a:r>
              <a:rPr lang="ru-RU" dirty="0">
                <a:solidFill>
                  <a:schemeClr val="accent1"/>
                </a:solidFill>
              </a:rPr>
              <a:t>).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accent1"/>
                </a:solidFill>
              </a:rPr>
              <a:t>Критерии оценки уровня практической подготовки</a:t>
            </a:r>
            <a:r>
              <a:rPr lang="ru-RU" b="1" dirty="0">
                <a:solidFill>
                  <a:schemeClr val="accent1"/>
                </a:solidFill>
              </a:rPr>
              <a:t>:</a:t>
            </a:r>
            <a:endParaRPr lang="ru-RU" dirty="0">
              <a:solidFill>
                <a:schemeClr val="accent1"/>
              </a:solidFill>
            </a:endParaRPr>
          </a:p>
          <a:p>
            <a:pPr algn="just"/>
            <a:r>
              <a:rPr lang="ru-RU" i="1" dirty="0">
                <a:solidFill>
                  <a:schemeClr val="accent1"/>
                </a:solidFill>
              </a:rPr>
              <a:t>- </a:t>
            </a:r>
            <a:r>
              <a:rPr lang="ru-RU" b="1" i="1" dirty="0">
                <a:solidFill>
                  <a:schemeClr val="accent1"/>
                </a:solidFill>
              </a:rPr>
              <a:t>высокий уровень</a:t>
            </a:r>
            <a:r>
              <a:rPr lang="ru-RU" dirty="0">
                <a:solidFill>
                  <a:schemeClr val="accent1"/>
                </a:solidFill>
              </a:rPr>
              <a:t> – обучающийся овладел на </a:t>
            </a:r>
            <a:r>
              <a:rPr lang="ru-RU" dirty="0" smtClean="0">
                <a:solidFill>
                  <a:schemeClr val="accent1"/>
                </a:solidFill>
              </a:rPr>
              <a:t>100-75% </a:t>
            </a:r>
            <a:r>
              <a:rPr lang="ru-RU" dirty="0">
                <a:solidFill>
                  <a:schemeClr val="accent1"/>
                </a:solidFill>
              </a:rPr>
              <a:t>умениями, предусмотренными программой за конкретный период (</a:t>
            </a:r>
            <a:r>
              <a:rPr lang="ru-RU" b="1" i="1" dirty="0">
                <a:solidFill>
                  <a:schemeClr val="accent1"/>
                </a:solidFill>
              </a:rPr>
              <a:t>3 балла</a:t>
            </a:r>
            <a:r>
              <a:rPr lang="ru-RU" dirty="0">
                <a:solidFill>
                  <a:schemeClr val="accent1"/>
                </a:solidFill>
              </a:rPr>
              <a:t>);</a:t>
            </a:r>
          </a:p>
          <a:p>
            <a:pPr algn="just"/>
            <a:r>
              <a:rPr lang="ru-RU" dirty="0">
                <a:solidFill>
                  <a:schemeClr val="accent1"/>
                </a:solidFill>
              </a:rPr>
              <a:t>- </a:t>
            </a:r>
            <a:r>
              <a:rPr lang="ru-RU" b="1" i="1" dirty="0">
                <a:solidFill>
                  <a:schemeClr val="accent1"/>
                </a:solidFill>
              </a:rPr>
              <a:t>средний уровень</a:t>
            </a:r>
            <a:r>
              <a:rPr lang="ru-RU" dirty="0">
                <a:solidFill>
                  <a:schemeClr val="accent1"/>
                </a:solidFill>
              </a:rPr>
              <a:t> – у обучающегося объём усвоенных умений составляет </a:t>
            </a:r>
            <a:r>
              <a:rPr lang="ru-RU" dirty="0" smtClean="0">
                <a:solidFill>
                  <a:schemeClr val="accent1"/>
                </a:solidFill>
              </a:rPr>
              <a:t>74-50</a:t>
            </a:r>
            <a:r>
              <a:rPr lang="ru-RU" dirty="0">
                <a:solidFill>
                  <a:schemeClr val="accent1"/>
                </a:solidFill>
              </a:rPr>
              <a:t>% (</a:t>
            </a:r>
            <a:r>
              <a:rPr lang="ru-RU" b="1" i="1" dirty="0">
                <a:solidFill>
                  <a:schemeClr val="accent1"/>
                </a:solidFill>
              </a:rPr>
              <a:t>2 балла</a:t>
            </a:r>
            <a:r>
              <a:rPr lang="ru-RU" dirty="0">
                <a:solidFill>
                  <a:schemeClr val="accent1"/>
                </a:solidFill>
              </a:rPr>
              <a:t>);</a:t>
            </a:r>
          </a:p>
          <a:p>
            <a:pPr algn="just"/>
            <a:r>
              <a:rPr lang="ru-RU" dirty="0">
                <a:solidFill>
                  <a:schemeClr val="accent1"/>
                </a:solidFill>
              </a:rPr>
              <a:t>- </a:t>
            </a:r>
            <a:r>
              <a:rPr lang="ru-RU" b="1" i="1" dirty="0">
                <a:solidFill>
                  <a:schemeClr val="accent1"/>
                </a:solidFill>
              </a:rPr>
              <a:t>низкий уровень</a:t>
            </a:r>
            <a:r>
              <a:rPr lang="ru-RU" dirty="0">
                <a:solidFill>
                  <a:schemeClr val="accent1"/>
                </a:solidFill>
              </a:rPr>
              <a:t> - обучающийся овладел менее чем 50%, предусмотренных умений (</a:t>
            </a:r>
            <a:r>
              <a:rPr lang="ru-RU" b="1" i="1" dirty="0">
                <a:solidFill>
                  <a:schemeClr val="accent1"/>
                </a:solidFill>
              </a:rPr>
              <a:t>1 балл</a:t>
            </a:r>
            <a:r>
              <a:rPr lang="ru-RU" dirty="0" smtClean="0">
                <a:solidFill>
                  <a:schemeClr val="accent1"/>
                </a:solidFill>
              </a:rPr>
              <a:t>).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2584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Критерии оценки </a:t>
            </a:r>
            <a:r>
              <a:rPr lang="ru-RU" b="1" dirty="0" smtClean="0">
                <a:solidFill>
                  <a:srgbClr val="FFC000"/>
                </a:solidFill>
              </a:rPr>
              <a:t>результативности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070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564904"/>
            <a:ext cx="8712968" cy="410445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solidFill>
                  <a:schemeClr val="accent1"/>
                </a:solidFill>
              </a:rPr>
              <a:t>При итоговой аттестации учитываются достижения обучающихся в течение реализации дополнительной </a:t>
            </a:r>
            <a:r>
              <a:rPr lang="ru-RU" dirty="0" smtClean="0">
                <a:solidFill>
                  <a:schemeClr val="accent1"/>
                </a:solidFill>
              </a:rPr>
              <a:t>общеобразовательной общеразвивающей </a:t>
            </a:r>
            <a:r>
              <a:rPr lang="ru-RU" dirty="0">
                <a:solidFill>
                  <a:schemeClr val="accent1"/>
                </a:solidFill>
              </a:rPr>
              <a:t>программы. </a:t>
            </a:r>
          </a:p>
          <a:p>
            <a:pPr algn="just"/>
            <a:r>
              <a:rPr lang="ru-RU" b="1" dirty="0" smtClean="0">
                <a:solidFill>
                  <a:schemeClr val="accent1"/>
                </a:solidFill>
              </a:rPr>
              <a:t>Результатом </a:t>
            </a:r>
            <a:r>
              <a:rPr lang="ru-RU" b="1" dirty="0">
                <a:solidFill>
                  <a:schemeClr val="accent1"/>
                </a:solidFill>
              </a:rPr>
              <a:t>итоговой аттестации </a:t>
            </a:r>
            <a:r>
              <a:rPr lang="ru-RU" dirty="0">
                <a:solidFill>
                  <a:schemeClr val="accent1"/>
                </a:solidFill>
              </a:rPr>
              <a:t>являются уровни освоения дополнительной </a:t>
            </a:r>
            <a:r>
              <a:rPr lang="ru-RU" dirty="0" smtClean="0">
                <a:solidFill>
                  <a:schemeClr val="accent1"/>
                </a:solidFill>
              </a:rPr>
              <a:t>общеобразовательной общеразвивающей </a:t>
            </a:r>
            <a:r>
              <a:rPr lang="ru-RU" dirty="0">
                <a:solidFill>
                  <a:schemeClr val="accent1"/>
                </a:solidFill>
              </a:rPr>
              <a:t>программы обучающимися </a:t>
            </a:r>
            <a:r>
              <a:rPr lang="ru-RU" dirty="0" smtClean="0">
                <a:solidFill>
                  <a:schemeClr val="accent1"/>
                </a:solidFill>
              </a:rPr>
              <a:t>ОГБН </a:t>
            </a:r>
            <a:r>
              <a:rPr lang="ru-RU" dirty="0">
                <a:solidFill>
                  <a:schemeClr val="accent1"/>
                </a:solidFill>
              </a:rPr>
              <a:t>О</a:t>
            </a:r>
            <a:r>
              <a:rPr lang="ru-RU" dirty="0" smtClean="0">
                <a:solidFill>
                  <a:schemeClr val="accent1"/>
                </a:solidFill>
              </a:rPr>
              <a:t>О «ДТДМ», </a:t>
            </a:r>
            <a:r>
              <a:rPr lang="ru-RU" dirty="0">
                <a:solidFill>
                  <a:schemeClr val="accent1"/>
                </a:solidFill>
              </a:rPr>
              <a:t>которые фиксируются в «Протоколе результатов итоговой аттестации обучающихся </a:t>
            </a:r>
            <a:r>
              <a:rPr lang="ru-RU" dirty="0" smtClean="0">
                <a:solidFill>
                  <a:schemeClr val="accent1"/>
                </a:solidFill>
              </a:rPr>
              <a:t>объединения</a:t>
            </a:r>
            <a:r>
              <a:rPr lang="ru-RU" dirty="0">
                <a:solidFill>
                  <a:schemeClr val="accent1"/>
                </a:solidFill>
              </a:rPr>
              <a:t>», заносятся в журнал </a:t>
            </a:r>
            <a:r>
              <a:rPr lang="ru-RU" dirty="0" smtClean="0">
                <a:solidFill>
                  <a:schemeClr val="accent1"/>
                </a:solidFill>
              </a:rPr>
              <a:t>учёта </a:t>
            </a:r>
            <a:r>
              <a:rPr lang="ru-RU" dirty="0">
                <a:solidFill>
                  <a:schemeClr val="accent1"/>
                </a:solidFill>
              </a:rPr>
              <a:t>работы объединения. Данный протокол является одним из документов </a:t>
            </a:r>
            <a:r>
              <a:rPr lang="ru-RU" dirty="0" smtClean="0">
                <a:solidFill>
                  <a:schemeClr val="accent1"/>
                </a:solidFill>
              </a:rPr>
              <a:t>отчётности </a:t>
            </a:r>
            <a:r>
              <a:rPr lang="ru-RU" dirty="0">
                <a:solidFill>
                  <a:schemeClr val="accent1"/>
                </a:solidFill>
              </a:rPr>
              <a:t>и хранится в учебной части </a:t>
            </a:r>
            <a:r>
              <a:rPr lang="ru-RU" dirty="0" smtClean="0">
                <a:solidFill>
                  <a:schemeClr val="accent1"/>
                </a:solidFill>
              </a:rPr>
              <a:t>ОГБН </a:t>
            </a:r>
            <a:r>
              <a:rPr lang="ru-RU" dirty="0">
                <a:solidFill>
                  <a:schemeClr val="accent1"/>
                </a:solidFill>
              </a:rPr>
              <a:t>О</a:t>
            </a:r>
            <a:r>
              <a:rPr lang="ru-RU" dirty="0" smtClean="0">
                <a:solidFill>
                  <a:schemeClr val="accent1"/>
                </a:solidFill>
              </a:rPr>
              <a:t>О «ДТДМ». </a:t>
            </a:r>
            <a:endParaRPr lang="ru-RU" dirty="0" smtClean="0">
              <a:solidFill>
                <a:schemeClr val="accent1"/>
              </a:solidFill>
            </a:endParaRPr>
          </a:p>
          <a:p>
            <a:pPr algn="just"/>
            <a:r>
              <a:rPr lang="ru-RU" dirty="0" smtClean="0">
                <a:solidFill>
                  <a:schemeClr val="accent1"/>
                </a:solidFill>
              </a:rPr>
              <a:t>Результаты </a:t>
            </a:r>
            <a:r>
              <a:rPr lang="ru-RU" dirty="0">
                <a:solidFill>
                  <a:schemeClr val="accent1"/>
                </a:solidFill>
              </a:rPr>
              <a:t>итоговой аттестации могут быть занесены в дневники обучающихся (при их наличии). </a:t>
            </a:r>
            <a:endParaRPr lang="ru-RU" dirty="0" smtClean="0">
              <a:solidFill>
                <a:schemeClr val="accent1"/>
              </a:solidFill>
            </a:endParaRPr>
          </a:p>
          <a:p>
            <a:pPr algn="just"/>
            <a:r>
              <a:rPr lang="ru-RU" dirty="0" smtClean="0">
                <a:solidFill>
                  <a:schemeClr val="accent1"/>
                </a:solidFill>
              </a:rPr>
              <a:t>По </a:t>
            </a:r>
            <a:r>
              <a:rPr lang="ru-RU" dirty="0">
                <a:solidFill>
                  <a:schemeClr val="accent1"/>
                </a:solidFill>
              </a:rPr>
              <a:t>окончании итоговой аттестации её результаты доводятся (по запросу) до сведения обучающихся и (или) их родителей (законных представителей). </a:t>
            </a:r>
          </a:p>
          <a:p>
            <a:pPr algn="just"/>
            <a:endParaRPr lang="ru-RU" dirty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435280" cy="143448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Результаты итоговой аттестации в </a:t>
            </a:r>
            <a:r>
              <a:rPr lang="ru-RU" sz="4000" b="1" dirty="0" smtClean="0">
                <a:solidFill>
                  <a:srgbClr val="FFC000"/>
                </a:solidFill>
              </a:rPr>
              <a:t>ОГБН </a:t>
            </a:r>
            <a:r>
              <a:rPr lang="ru-RU" sz="4000" b="1" dirty="0">
                <a:solidFill>
                  <a:srgbClr val="FFC000"/>
                </a:solidFill>
              </a:rPr>
              <a:t>О</a:t>
            </a:r>
            <a:r>
              <a:rPr lang="ru-RU" sz="4000" b="1" dirty="0" smtClean="0">
                <a:solidFill>
                  <a:srgbClr val="FFC000"/>
                </a:solidFill>
              </a:rPr>
              <a:t>О «ДТДМ»</a:t>
            </a:r>
            <a:endParaRPr lang="ru-RU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4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2348880"/>
            <a:ext cx="8568952" cy="424847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>
                <a:solidFill>
                  <a:schemeClr val="accent1"/>
                </a:solidFill>
              </a:rPr>
              <a:t>Для определения качества образовательной деятельности </a:t>
            </a:r>
            <a:r>
              <a:rPr lang="ru-RU" dirty="0" smtClean="0">
                <a:solidFill>
                  <a:schemeClr val="accent1"/>
                </a:solidFill>
              </a:rPr>
              <a:t>ОГБН </a:t>
            </a:r>
            <a:r>
              <a:rPr lang="ru-RU" dirty="0">
                <a:solidFill>
                  <a:schemeClr val="accent1"/>
                </a:solidFill>
              </a:rPr>
              <a:t>О</a:t>
            </a:r>
            <a:r>
              <a:rPr lang="ru-RU" dirty="0" smtClean="0">
                <a:solidFill>
                  <a:schemeClr val="accent1"/>
                </a:solidFill>
              </a:rPr>
              <a:t>О «ДТДМ» </a:t>
            </a:r>
            <a:r>
              <a:rPr lang="ru-RU" dirty="0">
                <a:solidFill>
                  <a:schemeClr val="accent1"/>
                </a:solidFill>
              </a:rPr>
              <a:t>по дополнительным </a:t>
            </a:r>
            <a:r>
              <a:rPr lang="ru-RU" dirty="0" smtClean="0">
                <a:solidFill>
                  <a:schemeClr val="accent1"/>
                </a:solidFill>
              </a:rPr>
              <a:t>общеобразовательным общеразвивающим </a:t>
            </a:r>
            <a:r>
              <a:rPr lang="ru-RU" dirty="0">
                <a:solidFill>
                  <a:schemeClr val="accent1"/>
                </a:solidFill>
              </a:rPr>
              <a:t>программам используется система оценивания теоретической и практической подготовки обучающихся. </a:t>
            </a:r>
          </a:p>
          <a:p>
            <a:pPr algn="just"/>
            <a:r>
              <a:rPr lang="ru-RU" b="1" dirty="0" smtClean="0">
                <a:solidFill>
                  <a:schemeClr val="accent1"/>
                </a:solidFill>
              </a:rPr>
              <a:t>Критерии </a:t>
            </a:r>
            <a:r>
              <a:rPr lang="ru-RU" b="1" dirty="0">
                <a:solidFill>
                  <a:schemeClr val="accent1"/>
                </a:solidFill>
              </a:rPr>
              <a:t>оценки уровня </a:t>
            </a:r>
            <a:r>
              <a:rPr lang="ru-RU" b="1" i="1" dirty="0">
                <a:solidFill>
                  <a:schemeClr val="accent1"/>
                </a:solidFill>
              </a:rPr>
              <a:t>теоретической подготовки </a:t>
            </a:r>
            <a:r>
              <a:rPr lang="ru-RU" b="1" dirty="0">
                <a:solidFill>
                  <a:schemeClr val="accent1"/>
                </a:solidFill>
              </a:rPr>
              <a:t>обучающихся</a:t>
            </a:r>
            <a:r>
              <a:rPr lang="ru-RU" dirty="0">
                <a:solidFill>
                  <a:schemeClr val="accent1"/>
                </a:solidFill>
              </a:rPr>
              <a:t>: </a:t>
            </a:r>
            <a:endParaRPr lang="ru-RU" dirty="0" smtClean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1"/>
                </a:solidFill>
              </a:rPr>
              <a:t>- </a:t>
            </a:r>
            <a:r>
              <a:rPr lang="ru-RU" dirty="0">
                <a:solidFill>
                  <a:schemeClr val="accent1"/>
                </a:solidFill>
              </a:rPr>
              <a:t>соответствие теоретических знаний программным требованиям;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1"/>
                </a:solidFill>
              </a:rPr>
              <a:t>- осмысленность и правильность использования специальной терминологии. </a:t>
            </a:r>
          </a:p>
          <a:p>
            <a:pPr algn="just"/>
            <a:r>
              <a:rPr lang="ru-RU" b="1" dirty="0" smtClean="0">
                <a:solidFill>
                  <a:schemeClr val="accent1"/>
                </a:solidFill>
              </a:rPr>
              <a:t>Критерии </a:t>
            </a:r>
            <a:r>
              <a:rPr lang="ru-RU" b="1" dirty="0">
                <a:solidFill>
                  <a:schemeClr val="accent1"/>
                </a:solidFill>
              </a:rPr>
              <a:t>оценки уровня </a:t>
            </a:r>
            <a:r>
              <a:rPr lang="ru-RU" b="1" i="1" dirty="0">
                <a:solidFill>
                  <a:schemeClr val="accent1"/>
                </a:solidFill>
              </a:rPr>
              <a:t>практической подготовки </a:t>
            </a:r>
            <a:r>
              <a:rPr lang="ru-RU" b="1" dirty="0">
                <a:solidFill>
                  <a:schemeClr val="accent1"/>
                </a:solidFill>
              </a:rPr>
              <a:t>обучающихся</a:t>
            </a:r>
            <a:r>
              <a:rPr lang="ru-RU" dirty="0">
                <a:solidFill>
                  <a:schemeClr val="accent1"/>
                </a:solidFill>
              </a:rPr>
              <a:t>: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1"/>
                </a:solidFill>
              </a:rPr>
              <a:t>- соответствие практических знаний программным требованиям;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1"/>
                </a:solidFill>
              </a:rPr>
              <a:t>- отсутствие затруднений в использовании специального оборудования и оснащения;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1"/>
                </a:solidFill>
              </a:rPr>
              <a:t>- креативность в выполнении практических заданий.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1872208"/>
          </a:xfrm>
        </p:spPr>
        <p:txBody>
          <a:bodyPr>
            <a:normAutofit/>
          </a:bodyPr>
          <a:lstStyle/>
          <a:p>
            <a:pPr lvl="0"/>
            <a:r>
              <a:rPr lang="ru-RU" sz="3600" b="1" dirty="0" smtClean="0">
                <a:solidFill>
                  <a:srgbClr val="FFC000"/>
                </a:solidFill>
              </a:rPr>
              <a:t>Система </a:t>
            </a:r>
            <a:r>
              <a:rPr lang="ru-RU" sz="3600" b="1" dirty="0">
                <a:solidFill>
                  <a:srgbClr val="FFC000"/>
                </a:solidFill>
              </a:rPr>
              <a:t>оценивания теоретической и практической подготовки обучающихся </a:t>
            </a:r>
            <a:r>
              <a:rPr lang="ru-RU" sz="3600" b="1" dirty="0" smtClean="0">
                <a:solidFill>
                  <a:srgbClr val="FFC000"/>
                </a:solidFill>
              </a:rPr>
              <a:t>в </a:t>
            </a:r>
            <a:r>
              <a:rPr lang="ru-RU" sz="3600" b="1" dirty="0" smtClean="0">
                <a:solidFill>
                  <a:srgbClr val="FFC000"/>
                </a:solidFill>
              </a:rPr>
              <a:t>ОГБН </a:t>
            </a:r>
            <a:r>
              <a:rPr lang="ru-RU" sz="3600" b="1" dirty="0">
                <a:solidFill>
                  <a:srgbClr val="FFC000"/>
                </a:solidFill>
              </a:rPr>
              <a:t>О</a:t>
            </a:r>
            <a:r>
              <a:rPr lang="ru-RU" sz="3600" b="1" dirty="0" smtClean="0">
                <a:solidFill>
                  <a:srgbClr val="FFC000"/>
                </a:solidFill>
              </a:rPr>
              <a:t>О «ДТДМ»</a:t>
            </a:r>
            <a:endParaRPr lang="ru-RU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36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348880"/>
            <a:ext cx="8712967" cy="4281339"/>
          </a:xfrm>
        </p:spPr>
        <p:txBody>
          <a:bodyPr>
            <a:noAutofit/>
          </a:bodyPr>
          <a:lstStyle/>
          <a:p>
            <a:pPr algn="just"/>
            <a:r>
              <a:rPr lang="ru-RU" sz="1650" dirty="0" smtClean="0">
                <a:solidFill>
                  <a:schemeClr val="accent1"/>
                </a:solidFill>
              </a:rPr>
              <a:t>Обычно образовательная организация </a:t>
            </a:r>
            <a:r>
              <a:rPr lang="ru-RU" sz="1650" dirty="0">
                <a:solidFill>
                  <a:schemeClr val="accent1"/>
                </a:solidFill>
              </a:rPr>
              <a:t>имеет свою форму для отражения результатов итоговой </a:t>
            </a:r>
            <a:r>
              <a:rPr lang="ru-RU" sz="1650" dirty="0" smtClean="0">
                <a:solidFill>
                  <a:schemeClr val="accent1"/>
                </a:solidFill>
              </a:rPr>
              <a:t>аттестации (</a:t>
            </a:r>
            <a:r>
              <a:rPr lang="ru-RU" sz="1650" i="1" dirty="0" smtClean="0">
                <a:solidFill>
                  <a:schemeClr val="accent1"/>
                </a:solidFill>
              </a:rPr>
              <a:t>протокол </a:t>
            </a:r>
            <a:r>
              <a:rPr lang="ru-RU" sz="1650" i="1" dirty="0">
                <a:solidFill>
                  <a:schemeClr val="accent1"/>
                </a:solidFill>
              </a:rPr>
              <a:t>установленного </a:t>
            </a:r>
            <a:r>
              <a:rPr lang="ru-RU" sz="1650" i="1" dirty="0" smtClean="0">
                <a:solidFill>
                  <a:schemeClr val="accent1"/>
                </a:solidFill>
              </a:rPr>
              <a:t>образца</a:t>
            </a:r>
            <a:r>
              <a:rPr lang="ru-RU" sz="1650" dirty="0" smtClean="0">
                <a:solidFill>
                  <a:schemeClr val="accent1"/>
                </a:solidFill>
              </a:rPr>
              <a:t>), которая служит для подачи сведений администрации.</a:t>
            </a:r>
          </a:p>
          <a:p>
            <a:pPr algn="just"/>
            <a:r>
              <a:rPr lang="ru-RU" sz="1650" dirty="0" smtClean="0">
                <a:solidFill>
                  <a:schemeClr val="accent1"/>
                </a:solidFill>
              </a:rPr>
              <a:t>В </a:t>
            </a:r>
            <a:r>
              <a:rPr lang="ru-RU" sz="1650" dirty="0">
                <a:solidFill>
                  <a:schemeClr val="accent1"/>
                </a:solidFill>
              </a:rPr>
              <a:t>рамках своего объединения педагог может разрабатывать и использовать свои </a:t>
            </a:r>
            <a:r>
              <a:rPr lang="ru-RU" sz="1650" dirty="0" smtClean="0">
                <a:solidFill>
                  <a:schemeClr val="accent1"/>
                </a:solidFill>
              </a:rPr>
              <a:t>формы: </a:t>
            </a:r>
          </a:p>
          <a:p>
            <a:r>
              <a:rPr lang="ru-RU" sz="1650" i="1" dirty="0" smtClean="0">
                <a:solidFill>
                  <a:schemeClr val="accent1"/>
                </a:solidFill>
              </a:rPr>
              <a:t>паспорт;</a:t>
            </a:r>
          </a:p>
          <a:p>
            <a:r>
              <a:rPr lang="ru-RU" sz="1650" i="1" dirty="0" smtClean="0">
                <a:solidFill>
                  <a:schemeClr val="accent1"/>
                </a:solidFill>
              </a:rPr>
              <a:t> портфолио;</a:t>
            </a:r>
          </a:p>
          <a:p>
            <a:r>
              <a:rPr lang="ru-RU" sz="1650" i="1" dirty="0" smtClean="0">
                <a:solidFill>
                  <a:schemeClr val="accent1"/>
                </a:solidFill>
              </a:rPr>
              <a:t> индивидуальный план;</a:t>
            </a:r>
          </a:p>
          <a:p>
            <a:r>
              <a:rPr lang="ru-RU" sz="1650" i="1" dirty="0" smtClean="0">
                <a:solidFill>
                  <a:schemeClr val="accent1"/>
                </a:solidFill>
              </a:rPr>
              <a:t> индивидуальная  карта; </a:t>
            </a:r>
          </a:p>
          <a:p>
            <a:r>
              <a:rPr lang="ru-RU" sz="1650" i="1" dirty="0" smtClean="0">
                <a:solidFill>
                  <a:schemeClr val="accent1"/>
                </a:solidFill>
              </a:rPr>
              <a:t>зачетная книжка;</a:t>
            </a:r>
          </a:p>
          <a:p>
            <a:r>
              <a:rPr lang="ru-RU" sz="1650" i="1" dirty="0" smtClean="0">
                <a:solidFill>
                  <a:schemeClr val="accent1"/>
                </a:solidFill>
              </a:rPr>
              <a:t> дневник самоконтроля;</a:t>
            </a:r>
          </a:p>
          <a:p>
            <a:r>
              <a:rPr lang="ru-RU" sz="1650" i="1" dirty="0" smtClean="0">
                <a:solidFill>
                  <a:schemeClr val="accent1"/>
                </a:solidFill>
              </a:rPr>
              <a:t> </a:t>
            </a:r>
            <a:r>
              <a:rPr lang="ru-RU" sz="1650" i="1" dirty="0">
                <a:solidFill>
                  <a:schemeClr val="accent1"/>
                </a:solidFill>
              </a:rPr>
              <a:t>протоколы и таблицы классификационных соревнований и т.п</a:t>
            </a:r>
            <a:r>
              <a:rPr lang="ru-RU" sz="1650" i="1" dirty="0" smtClean="0">
                <a:solidFill>
                  <a:schemeClr val="accent1"/>
                </a:solidFill>
              </a:rPr>
              <a:t>.</a:t>
            </a:r>
          </a:p>
          <a:p>
            <a:pPr algn="just"/>
            <a:r>
              <a:rPr lang="ru-RU" sz="1650" b="1" dirty="0" smtClean="0">
                <a:solidFill>
                  <a:schemeClr val="accent1"/>
                </a:solidFill>
              </a:rPr>
              <a:t>Настоятельно </a:t>
            </a:r>
            <a:r>
              <a:rPr lang="ru-RU" sz="1650" b="1" dirty="0">
                <a:solidFill>
                  <a:schemeClr val="accent1"/>
                </a:solidFill>
              </a:rPr>
              <a:t>рекомендуется все результаты сводить в какую-нибудь общую ведомость, которая в любом случае остается у </a:t>
            </a:r>
            <a:r>
              <a:rPr lang="ru-RU" sz="1650" b="1" dirty="0" smtClean="0">
                <a:solidFill>
                  <a:schemeClr val="accent1"/>
                </a:solidFill>
              </a:rPr>
              <a:t>педагога</a:t>
            </a:r>
            <a:r>
              <a:rPr lang="ru-RU" sz="1650" dirty="0" smtClean="0">
                <a:solidFill>
                  <a:schemeClr val="accent1"/>
                </a:solidFill>
              </a:rPr>
              <a:t> (все </a:t>
            </a:r>
            <a:r>
              <a:rPr lang="ru-RU" sz="1650" dirty="0">
                <a:solidFill>
                  <a:schemeClr val="accent1"/>
                </a:solidFill>
              </a:rPr>
              <a:t>вышеперечисленные аттестационные документы </a:t>
            </a:r>
            <a:r>
              <a:rPr lang="ru-RU" sz="1650" dirty="0" smtClean="0">
                <a:solidFill>
                  <a:schemeClr val="accent1"/>
                </a:solidFill>
              </a:rPr>
              <a:t>обучающиеся </a:t>
            </a:r>
            <a:r>
              <a:rPr lang="ru-RU" sz="1650" dirty="0">
                <a:solidFill>
                  <a:schemeClr val="accent1"/>
                </a:solidFill>
              </a:rPr>
              <a:t>могут забрать </a:t>
            </a:r>
            <a:r>
              <a:rPr lang="ru-RU" sz="1650" dirty="0" smtClean="0">
                <a:solidFill>
                  <a:schemeClr val="accent1"/>
                </a:solidFill>
              </a:rPr>
              <a:t>домой).</a:t>
            </a:r>
            <a:endParaRPr lang="ru-RU" sz="1650" dirty="0">
              <a:solidFill>
                <a:schemeClr val="accent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u="sng" dirty="0">
                <a:hlinkClick r:id="rId2"/>
              </a:rPr>
              <a:t>Где фиксировать результаты </a:t>
            </a:r>
            <a:r>
              <a:rPr lang="ru-RU" b="1" u="sng" dirty="0" smtClean="0">
                <a:hlinkClick r:id="rId2"/>
              </a:rPr>
              <a:t>аттестации?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91542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708920"/>
            <a:ext cx="8496943" cy="341724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/>
                </a:solidFill>
              </a:rPr>
              <a:t>!!! Образцы протоколов промежуточной и итоговой аттестации в приложении к презентации 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chemeClr val="accent1"/>
                </a:solidFill>
              </a:rPr>
              <a:t>(Положение </a:t>
            </a:r>
            <a:r>
              <a:rPr lang="ru-RU" sz="2800" b="1" i="1" dirty="0">
                <a:solidFill>
                  <a:schemeClr val="accent1"/>
                </a:solidFill>
              </a:rPr>
              <a:t>о проведении промежуточной и итоговой аттестации </a:t>
            </a:r>
            <a:r>
              <a:rPr lang="ru-RU" sz="2800" b="1" i="1" smtClean="0">
                <a:solidFill>
                  <a:schemeClr val="accent1"/>
                </a:solidFill>
              </a:rPr>
              <a:t>обучающихся»)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Примечания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65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204864"/>
            <a:ext cx="5400600" cy="4653136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3300" b="1" dirty="0" smtClean="0">
                <a:solidFill>
                  <a:schemeClr val="accent1"/>
                </a:solidFill>
              </a:rPr>
              <a:t>Цель - </a:t>
            </a:r>
            <a:r>
              <a:rPr lang="ru-RU" sz="3300" dirty="0" smtClean="0">
                <a:solidFill>
                  <a:schemeClr val="accent1"/>
                </a:solidFill>
              </a:rPr>
              <a:t>повышение </a:t>
            </a:r>
            <a:r>
              <a:rPr lang="ru-RU" sz="3300" dirty="0">
                <a:solidFill>
                  <a:schemeClr val="accent1"/>
                </a:solidFill>
              </a:rPr>
              <a:t>результативности образовательного процесса и уровня профессионализма педагогических </a:t>
            </a:r>
            <a:r>
              <a:rPr lang="ru-RU" sz="3300" dirty="0" smtClean="0">
                <a:solidFill>
                  <a:schemeClr val="accent1"/>
                </a:solidFill>
              </a:rPr>
              <a:t>работников.</a:t>
            </a:r>
          </a:p>
          <a:p>
            <a:pPr algn="just"/>
            <a:r>
              <a:rPr lang="ru-RU" sz="3300" b="1" dirty="0" smtClean="0">
                <a:solidFill>
                  <a:schemeClr val="accent1"/>
                </a:solidFill>
              </a:rPr>
              <a:t>Основное </a:t>
            </a:r>
            <a:r>
              <a:rPr lang="ru-RU" sz="3300" b="1" dirty="0">
                <a:solidFill>
                  <a:schemeClr val="accent1"/>
                </a:solidFill>
              </a:rPr>
              <a:t>содержание - </a:t>
            </a:r>
            <a:r>
              <a:rPr lang="ru-RU" sz="3300" dirty="0" smtClean="0">
                <a:solidFill>
                  <a:schemeClr val="accent1"/>
                </a:solidFill>
              </a:rPr>
              <a:t>выявление </a:t>
            </a:r>
            <a:r>
              <a:rPr lang="ru-RU" sz="3300" dirty="0">
                <a:solidFill>
                  <a:schemeClr val="accent1"/>
                </a:solidFill>
              </a:rPr>
              <a:t>соответствия реальных результатов образовательного процесса прогнозируемым результатам </a:t>
            </a:r>
            <a:r>
              <a:rPr lang="ru-RU" sz="3300" dirty="0" smtClean="0">
                <a:solidFill>
                  <a:schemeClr val="accent1"/>
                </a:solidFill>
              </a:rPr>
              <a:t>дополнительных общеобразовательных </a:t>
            </a:r>
            <a:r>
              <a:rPr lang="ru-RU" sz="3300" dirty="0" smtClean="0">
                <a:solidFill>
                  <a:schemeClr val="accent1"/>
                </a:solidFill>
              </a:rPr>
              <a:t>общеразвивающих </a:t>
            </a:r>
            <a:r>
              <a:rPr lang="ru-RU" sz="3300" dirty="0">
                <a:solidFill>
                  <a:schemeClr val="accent1"/>
                </a:solidFill>
              </a:rPr>
              <a:t>программ. </a:t>
            </a:r>
            <a:endParaRPr lang="ru-RU" sz="3300" dirty="0" smtClean="0">
              <a:solidFill>
                <a:schemeClr val="accent1"/>
              </a:solidFill>
            </a:endParaRPr>
          </a:p>
          <a:p>
            <a:pPr algn="just"/>
            <a:r>
              <a:rPr lang="ru-RU" sz="3300" b="1" dirty="0" smtClean="0">
                <a:solidFill>
                  <a:schemeClr val="accent1"/>
                </a:solidFill>
              </a:rPr>
              <a:t>Сложность </a:t>
            </a:r>
            <a:r>
              <a:rPr lang="ru-RU" sz="3300" b="1" dirty="0">
                <a:solidFill>
                  <a:schemeClr val="accent1"/>
                </a:solidFill>
              </a:rPr>
              <a:t>этой процедуры в </a:t>
            </a:r>
            <a:r>
              <a:rPr lang="ru-RU" sz="3300" b="1" dirty="0" smtClean="0">
                <a:solidFill>
                  <a:schemeClr val="accent1"/>
                </a:solidFill>
              </a:rPr>
              <a:t>организациях </a:t>
            </a:r>
            <a:r>
              <a:rPr lang="ru-RU" sz="3300" b="1" dirty="0">
                <a:solidFill>
                  <a:schemeClr val="accent1"/>
                </a:solidFill>
              </a:rPr>
              <a:t>дополнительного образования детей - </a:t>
            </a:r>
            <a:r>
              <a:rPr lang="ru-RU" sz="3300" dirty="0">
                <a:solidFill>
                  <a:schemeClr val="accent1"/>
                </a:solidFill>
              </a:rPr>
              <a:t>в её унификации, так как многообразие видов деятельности обусловливает разнообразие критериев оценки освоения </a:t>
            </a:r>
            <a:r>
              <a:rPr lang="ru-RU" sz="3300" dirty="0" smtClean="0">
                <a:solidFill>
                  <a:schemeClr val="accent1"/>
                </a:solidFill>
              </a:rPr>
              <a:t>дополнительных общеобразовательных </a:t>
            </a:r>
            <a:r>
              <a:rPr lang="ru-RU" sz="3300" dirty="0">
                <a:solidFill>
                  <a:schemeClr val="accent1"/>
                </a:solidFill>
              </a:rPr>
              <a:t>общеразвивающих программ. </a:t>
            </a:r>
          </a:p>
          <a:p>
            <a:pPr algn="just"/>
            <a:r>
              <a:rPr lang="ru-RU" sz="3300" dirty="0" smtClean="0">
                <a:solidFill>
                  <a:schemeClr val="accent1"/>
                </a:solidFill>
              </a:rPr>
              <a:t>Кроме </a:t>
            </a:r>
            <a:r>
              <a:rPr lang="ru-RU" sz="3300" dirty="0">
                <a:solidFill>
                  <a:schemeClr val="accent1"/>
                </a:solidFill>
              </a:rPr>
              <a:t>того, цель данного вида педагогического контроля должна совпадать с целью образовательного процесса и задачами управления им.</a:t>
            </a:r>
          </a:p>
          <a:p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Цель и содержание аттестации </a:t>
            </a:r>
            <a:r>
              <a:rPr lang="ru-RU" b="1" dirty="0">
                <a:solidFill>
                  <a:srgbClr val="FFC000"/>
                </a:solidFill>
              </a:rPr>
              <a:t>обучающихся</a:t>
            </a:r>
          </a:p>
        </p:txBody>
      </p:sp>
      <p:pic>
        <p:nvPicPr>
          <p:cNvPr id="4" name="Рисунок 3" descr="C:\Users\user\Desktop\а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40968"/>
            <a:ext cx="3240360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7017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5" y="2708920"/>
            <a:ext cx="5184576" cy="3960440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solidFill>
                  <a:schemeClr val="accent1"/>
                </a:solidFill>
              </a:rPr>
              <a:t>Аттестация позволяет выстроить индивидуальную педагогическую траекторию для каждого обучающегося, то есть осуществить </a:t>
            </a:r>
            <a:r>
              <a:rPr lang="ru-RU" sz="1800" b="1" dirty="0">
                <a:solidFill>
                  <a:schemeClr val="accent1"/>
                </a:solidFill>
              </a:rPr>
              <a:t>индивидуальный подход</a:t>
            </a:r>
            <a:r>
              <a:rPr lang="ru-RU" sz="1800" dirty="0">
                <a:solidFill>
                  <a:schemeClr val="accent1"/>
                </a:solidFill>
              </a:rPr>
              <a:t>. </a:t>
            </a:r>
            <a:endParaRPr lang="ru-RU" sz="1800" dirty="0" smtClean="0">
              <a:solidFill>
                <a:schemeClr val="accent1"/>
              </a:solidFill>
            </a:endParaRPr>
          </a:p>
          <a:p>
            <a:pPr algn="just"/>
            <a:r>
              <a:rPr lang="ru-RU" sz="1800" dirty="0" smtClean="0">
                <a:solidFill>
                  <a:schemeClr val="accent1"/>
                </a:solidFill>
              </a:rPr>
              <a:t>В </a:t>
            </a:r>
            <a:r>
              <a:rPr lang="ru-RU" sz="1800" dirty="0">
                <a:solidFill>
                  <a:schemeClr val="accent1"/>
                </a:solidFill>
              </a:rPr>
              <a:t>дополнительном образовании </a:t>
            </a:r>
            <a:r>
              <a:rPr lang="ru-RU" sz="1800" b="1" dirty="0">
                <a:solidFill>
                  <a:schemeClr val="accent1"/>
                </a:solidFill>
              </a:rPr>
              <a:t>нет </a:t>
            </a:r>
            <a:r>
              <a:rPr lang="ru-RU" sz="1800" b="1" dirty="0" smtClean="0">
                <a:solidFill>
                  <a:schemeClr val="accent1"/>
                </a:solidFill>
              </a:rPr>
              <a:t>чётко </a:t>
            </a:r>
            <a:r>
              <a:rPr lang="ru-RU" sz="1800" b="1" dirty="0">
                <a:solidFill>
                  <a:schemeClr val="accent1"/>
                </a:solidFill>
              </a:rPr>
              <a:t>заданных временных рамок </a:t>
            </a:r>
            <a:r>
              <a:rPr lang="ru-RU" sz="1800" dirty="0">
                <a:solidFill>
                  <a:schemeClr val="accent1"/>
                </a:solidFill>
              </a:rPr>
              <a:t>освоения </a:t>
            </a:r>
            <a:r>
              <a:rPr lang="ru-RU" sz="1800" dirty="0" smtClean="0">
                <a:solidFill>
                  <a:schemeClr val="accent1"/>
                </a:solidFill>
              </a:rPr>
              <a:t>обучающимися </a:t>
            </a:r>
            <a:r>
              <a:rPr lang="ru-RU" sz="1800" dirty="0" smtClean="0">
                <a:solidFill>
                  <a:schemeClr val="accent1"/>
                </a:solidFill>
              </a:rPr>
              <a:t>дополнительной общеобразовательной </a:t>
            </a:r>
            <a:r>
              <a:rPr lang="ru-RU" sz="1800" dirty="0" smtClean="0">
                <a:solidFill>
                  <a:schemeClr val="accent1"/>
                </a:solidFill>
              </a:rPr>
              <a:t>общеразвивающей программы</a:t>
            </a:r>
            <a:r>
              <a:rPr lang="ru-RU" sz="1800" dirty="0">
                <a:solidFill>
                  <a:schemeClr val="accent1"/>
                </a:solidFill>
              </a:rPr>
              <a:t>: один может осваивать программу один год, другой - два, третий - три и т.д</a:t>
            </a:r>
            <a:r>
              <a:rPr lang="ru-RU" sz="1800" dirty="0" smtClean="0">
                <a:solidFill>
                  <a:schemeClr val="accent1"/>
                </a:solidFill>
              </a:rPr>
              <a:t>.</a:t>
            </a:r>
          </a:p>
          <a:p>
            <a:pPr algn="just"/>
            <a:r>
              <a:rPr lang="ru-RU" sz="1800" dirty="0" smtClean="0">
                <a:solidFill>
                  <a:schemeClr val="accent1"/>
                </a:solidFill>
              </a:rPr>
              <a:t> </a:t>
            </a:r>
            <a:r>
              <a:rPr lang="ru-RU" sz="1800" dirty="0">
                <a:solidFill>
                  <a:schemeClr val="accent1"/>
                </a:solidFill>
              </a:rPr>
              <a:t>Регулярная проверка результатов обучения помогает педагогу понять, на каком этапе сейчас находится каждый </a:t>
            </a:r>
            <a:r>
              <a:rPr lang="ru-RU" sz="1800" dirty="0" smtClean="0">
                <a:solidFill>
                  <a:schemeClr val="accent1"/>
                </a:solidFill>
              </a:rPr>
              <a:t>обучающийся </a:t>
            </a:r>
            <a:r>
              <a:rPr lang="ru-RU" sz="1800" dirty="0">
                <a:solidFill>
                  <a:schemeClr val="accent1"/>
                </a:solidFill>
              </a:rPr>
              <a:t>объединения</a:t>
            </a:r>
            <a:r>
              <a:rPr lang="ru-RU" sz="1800" dirty="0" smtClean="0">
                <a:solidFill>
                  <a:schemeClr val="accent1"/>
                </a:solidFill>
              </a:rPr>
              <a:t>.</a:t>
            </a:r>
            <a:r>
              <a:rPr lang="ru-RU" sz="18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u="sng" dirty="0">
                <a:solidFill>
                  <a:srgbClr val="FFC000"/>
                </a:solidFill>
              </a:rPr>
              <a:t>Для чего нужна </a:t>
            </a:r>
            <a:r>
              <a:rPr lang="ru-RU" b="1" u="sng" dirty="0" smtClean="0">
                <a:solidFill>
                  <a:srgbClr val="FFC000"/>
                </a:solidFill>
              </a:rPr>
              <a:t>аттестация </a:t>
            </a:r>
            <a:r>
              <a:rPr lang="ru-RU" b="1" u="sng" dirty="0">
                <a:solidFill>
                  <a:srgbClr val="FFC000"/>
                </a:solidFill>
              </a:rPr>
              <a:t>обучающихся</a:t>
            </a:r>
            <a:r>
              <a:rPr lang="ru-RU" b="1" u="sng" dirty="0" smtClean="0">
                <a:solidFill>
                  <a:srgbClr val="FFC000"/>
                </a:solidFill>
              </a:rPr>
              <a:t>?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C:\Users\user\Desktop\а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07323"/>
            <a:ext cx="3456384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077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4678" y="2420888"/>
            <a:ext cx="5685474" cy="403244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solidFill>
                  <a:schemeClr val="accent1"/>
                </a:solidFill>
              </a:rPr>
              <a:t>Процесс аттестации </a:t>
            </a:r>
            <a:r>
              <a:rPr lang="ru-RU" dirty="0" smtClean="0">
                <a:solidFill>
                  <a:schemeClr val="accent1"/>
                </a:solidFill>
              </a:rPr>
              <a:t>даёт </a:t>
            </a:r>
            <a:r>
              <a:rPr lang="ru-RU" dirty="0">
                <a:solidFill>
                  <a:schemeClr val="accent1"/>
                </a:solidFill>
              </a:rPr>
              <a:t>возможность оценить степень сложности программного материала. </a:t>
            </a:r>
          </a:p>
          <a:p>
            <a:pPr algn="just"/>
            <a:r>
              <a:rPr lang="ru-RU" dirty="0" smtClean="0">
                <a:solidFill>
                  <a:schemeClr val="accent1"/>
                </a:solidFill>
              </a:rPr>
              <a:t>Так </a:t>
            </a:r>
            <a:r>
              <a:rPr lang="ru-RU" dirty="0">
                <a:solidFill>
                  <a:schemeClr val="accent1"/>
                </a:solidFill>
              </a:rPr>
              <a:t>как педагог дополнительного образования сам устанавливает себе "стандарты", то существует опасность, как упрощения, так и чрезмерного усложнения программного материала. </a:t>
            </a:r>
            <a:endParaRPr lang="ru-RU" dirty="0" smtClean="0">
              <a:solidFill>
                <a:schemeClr val="accent1"/>
              </a:solidFill>
            </a:endParaRPr>
          </a:p>
          <a:p>
            <a:pPr algn="just"/>
            <a:r>
              <a:rPr lang="ru-RU" dirty="0" smtClean="0">
                <a:solidFill>
                  <a:schemeClr val="accent1"/>
                </a:solidFill>
              </a:rPr>
              <a:t>В </a:t>
            </a:r>
            <a:r>
              <a:rPr lang="ru-RU" dirty="0">
                <a:solidFill>
                  <a:schemeClr val="accent1"/>
                </a:solidFill>
              </a:rPr>
              <a:t>первом случае аттестация покажет, что </a:t>
            </a:r>
            <a:r>
              <a:rPr lang="ru-RU" dirty="0" smtClean="0">
                <a:solidFill>
                  <a:schemeClr val="accent1"/>
                </a:solidFill>
              </a:rPr>
              <a:t>обучающиеся </a:t>
            </a:r>
            <a:r>
              <a:rPr lang="ru-RU" dirty="0">
                <a:solidFill>
                  <a:schemeClr val="accent1"/>
                </a:solidFill>
              </a:rPr>
              <a:t>усваивают материал с трудом, а во втором - очень легко, практически без усилий. Это даст возможность педагогу найти "золотую середину" и скорректировать программу. </a:t>
            </a:r>
            <a:endParaRPr lang="ru-RU" dirty="0" smtClean="0">
              <a:solidFill>
                <a:schemeClr val="accent1"/>
              </a:solidFill>
            </a:endParaRPr>
          </a:p>
          <a:p>
            <a:pPr algn="just"/>
            <a:r>
              <a:rPr lang="ru-RU" dirty="0" smtClean="0">
                <a:solidFill>
                  <a:schemeClr val="accent1"/>
                </a:solidFill>
              </a:rPr>
              <a:t>Ведь </a:t>
            </a:r>
            <a:r>
              <a:rPr lang="ru-RU" dirty="0">
                <a:solidFill>
                  <a:schemeClr val="accent1"/>
                </a:solidFill>
              </a:rPr>
              <a:t>обучение только тогда является таковым, когда изучаемый материал </a:t>
            </a:r>
            <a:r>
              <a:rPr lang="ru-RU" dirty="0" smtClean="0">
                <a:solidFill>
                  <a:schemeClr val="accent1"/>
                </a:solidFill>
              </a:rPr>
              <a:t>даётся </a:t>
            </a:r>
            <a:r>
              <a:rPr lang="ru-RU" dirty="0">
                <a:solidFill>
                  <a:schemeClr val="accent1"/>
                </a:solidFill>
              </a:rPr>
              <a:t>с небольшим </a:t>
            </a:r>
            <a:r>
              <a:rPr lang="ru-RU" dirty="0" smtClean="0">
                <a:solidFill>
                  <a:schemeClr val="accent1"/>
                </a:solidFill>
              </a:rPr>
              <a:t>трудом, когда обучающийся </a:t>
            </a:r>
            <a:r>
              <a:rPr lang="ru-RU" dirty="0">
                <a:solidFill>
                  <a:schemeClr val="accent1"/>
                </a:solidFill>
              </a:rPr>
              <a:t>прикладывает для его освоения </a:t>
            </a:r>
            <a:r>
              <a:rPr lang="ru-RU" dirty="0" smtClean="0">
                <a:solidFill>
                  <a:schemeClr val="accent1"/>
                </a:solidFill>
              </a:rPr>
              <a:t>усилия</a:t>
            </a:r>
            <a:r>
              <a:rPr lang="ru-RU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FFC000"/>
                </a:solidFill>
              </a:rPr>
              <a:t>Для чего нужна </a:t>
            </a:r>
            <a:r>
              <a:rPr lang="ru-RU" b="1" u="sng" dirty="0" smtClean="0">
                <a:solidFill>
                  <a:srgbClr val="FFC000"/>
                </a:solidFill>
              </a:rPr>
              <a:t>аттестация </a:t>
            </a:r>
            <a:r>
              <a:rPr lang="ru-RU" b="1" u="sng" dirty="0">
                <a:solidFill>
                  <a:srgbClr val="FFC000"/>
                </a:solidFill>
              </a:rPr>
              <a:t>обучающихся?</a:t>
            </a:r>
            <a:endParaRPr lang="ru-RU" b="1" dirty="0"/>
          </a:p>
        </p:txBody>
      </p:sp>
      <p:pic>
        <p:nvPicPr>
          <p:cNvPr id="4" name="Рисунок 3" descr="C:\Users\user\Desktop\а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326" y="3068960"/>
            <a:ext cx="2808312" cy="23845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9571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635897" y="2564904"/>
            <a:ext cx="5256584" cy="410445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800" b="1" dirty="0">
                <a:solidFill>
                  <a:schemeClr val="accent1"/>
                </a:solidFill>
              </a:rPr>
              <a:t>Любая диагностика в объединении дополнительного образования должна </a:t>
            </a:r>
            <a:r>
              <a:rPr lang="ru-RU" sz="2800" b="1" dirty="0" smtClean="0">
                <a:solidFill>
                  <a:schemeClr val="accent1"/>
                </a:solidFill>
              </a:rPr>
              <a:t>определить</a:t>
            </a:r>
            <a:r>
              <a:rPr lang="ru-RU" sz="2800" b="1" dirty="0">
                <a:solidFill>
                  <a:schemeClr val="accent1"/>
                </a:solidFill>
              </a:rPr>
              <a:t>:</a:t>
            </a:r>
            <a:endParaRPr lang="ru-RU" sz="2800" b="1" dirty="0" smtClean="0">
              <a:solidFill>
                <a:schemeClr val="accent1"/>
              </a:solidFill>
            </a:endParaRPr>
          </a:p>
          <a:p>
            <a:pPr algn="just"/>
            <a:r>
              <a:rPr lang="ru-RU" sz="2800" dirty="0" smtClean="0">
                <a:solidFill>
                  <a:schemeClr val="accent1"/>
                </a:solidFill>
              </a:rPr>
              <a:t>во-первых</a:t>
            </a:r>
            <a:r>
              <a:rPr lang="ru-RU" sz="2800" dirty="0">
                <a:solidFill>
                  <a:schemeClr val="accent1"/>
                </a:solidFill>
              </a:rPr>
              <a:t>, уровень подготовки каждого </a:t>
            </a:r>
            <a:r>
              <a:rPr lang="ru-RU" sz="2800" dirty="0" smtClean="0">
                <a:solidFill>
                  <a:schemeClr val="accent1"/>
                </a:solidFill>
              </a:rPr>
              <a:t>обучающегося;</a:t>
            </a:r>
          </a:p>
          <a:p>
            <a:pPr algn="just"/>
            <a:r>
              <a:rPr lang="ru-RU" sz="2800" dirty="0" smtClean="0">
                <a:solidFill>
                  <a:schemeClr val="accent1"/>
                </a:solidFill>
              </a:rPr>
              <a:t>во-вторых</a:t>
            </a:r>
            <a:r>
              <a:rPr lang="ru-RU" sz="2800" dirty="0">
                <a:solidFill>
                  <a:schemeClr val="accent1"/>
                </a:solidFill>
              </a:rPr>
              <a:t>, уровень всего </a:t>
            </a:r>
            <a:r>
              <a:rPr lang="ru-RU" sz="2800" dirty="0" smtClean="0">
                <a:solidFill>
                  <a:schemeClr val="accent1"/>
                </a:solidFill>
              </a:rPr>
              <a:t>объединения </a:t>
            </a:r>
            <a:r>
              <a:rPr lang="ru-RU" sz="2800" dirty="0">
                <a:solidFill>
                  <a:schemeClr val="accent1"/>
                </a:solidFill>
              </a:rPr>
              <a:t>в целом.</a:t>
            </a:r>
          </a:p>
          <a:p>
            <a:pPr algn="just"/>
            <a:r>
              <a:rPr lang="ru-RU" sz="2800" b="1" dirty="0" smtClean="0">
                <a:solidFill>
                  <a:schemeClr val="accent1"/>
                </a:solidFill>
              </a:rPr>
              <a:t>Проверке </a:t>
            </a:r>
            <a:r>
              <a:rPr lang="ru-RU" sz="2800" b="1" dirty="0">
                <a:solidFill>
                  <a:schemeClr val="accent1"/>
                </a:solidFill>
              </a:rPr>
              <a:t>подлежат три составляющие образовательного процесса: </a:t>
            </a:r>
            <a:endParaRPr lang="ru-RU" sz="2800" b="1" dirty="0" smtClean="0">
              <a:solidFill>
                <a:schemeClr val="accent1"/>
              </a:solidFill>
            </a:endParaRPr>
          </a:p>
          <a:p>
            <a:r>
              <a:rPr lang="ru-RU" sz="2800" dirty="0" smtClean="0">
                <a:solidFill>
                  <a:schemeClr val="accent1"/>
                </a:solidFill>
              </a:rPr>
              <a:t> </a:t>
            </a:r>
            <a:r>
              <a:rPr lang="ru-RU" sz="2800" i="1" dirty="0">
                <a:solidFill>
                  <a:schemeClr val="accent1"/>
                </a:solidFill>
              </a:rPr>
              <a:t>знания, умения и </a:t>
            </a:r>
            <a:r>
              <a:rPr lang="ru-RU" sz="2800" i="1" dirty="0" smtClean="0">
                <a:solidFill>
                  <a:schemeClr val="accent1"/>
                </a:solidFill>
              </a:rPr>
              <a:t>навыки;</a:t>
            </a:r>
            <a:r>
              <a:rPr lang="ru-RU" sz="2800" i="1" dirty="0">
                <a:solidFill>
                  <a:schemeClr val="accent1"/>
                </a:solidFill>
              </a:rPr>
              <a:t>  </a:t>
            </a:r>
            <a:endParaRPr lang="ru-RU" sz="2800" i="1" dirty="0" smtClean="0">
              <a:solidFill>
                <a:schemeClr val="accent1"/>
              </a:solidFill>
            </a:endParaRPr>
          </a:p>
          <a:p>
            <a:r>
              <a:rPr lang="ru-RU" sz="2800" i="1" dirty="0" smtClean="0">
                <a:solidFill>
                  <a:schemeClr val="accent1"/>
                </a:solidFill>
              </a:rPr>
              <a:t> </a:t>
            </a:r>
            <a:r>
              <a:rPr lang="ru-RU" sz="2800" i="1" dirty="0">
                <a:solidFill>
                  <a:schemeClr val="accent1"/>
                </a:solidFill>
              </a:rPr>
              <a:t>процесс </a:t>
            </a:r>
            <a:r>
              <a:rPr lang="ru-RU" sz="2800" i="1" dirty="0" smtClean="0">
                <a:solidFill>
                  <a:schemeClr val="accent1"/>
                </a:solidFill>
              </a:rPr>
              <a:t>воспитания;</a:t>
            </a:r>
            <a:r>
              <a:rPr lang="ru-RU" sz="2800" i="1" dirty="0">
                <a:solidFill>
                  <a:schemeClr val="accent1"/>
                </a:solidFill>
              </a:rPr>
              <a:t>   </a:t>
            </a:r>
            <a:endParaRPr lang="ru-RU" sz="2800" i="1" dirty="0" smtClean="0">
              <a:solidFill>
                <a:schemeClr val="accent1"/>
              </a:solidFill>
            </a:endParaRPr>
          </a:p>
          <a:p>
            <a:r>
              <a:rPr lang="ru-RU" sz="2800" i="1" dirty="0" smtClean="0">
                <a:solidFill>
                  <a:schemeClr val="accent1"/>
                </a:solidFill>
              </a:rPr>
              <a:t> </a:t>
            </a:r>
            <a:r>
              <a:rPr lang="ru-RU" sz="2800" i="1" dirty="0">
                <a:solidFill>
                  <a:schemeClr val="accent1"/>
                </a:solidFill>
              </a:rPr>
              <a:t>процесс развития.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4000" b="1" u="sng" dirty="0">
                <a:solidFill>
                  <a:srgbClr val="FFC000"/>
                </a:solidFill>
                <a:hlinkClick r:id="rId2"/>
              </a:rPr>
              <a:t>Что необходимо проверять</a:t>
            </a:r>
            <a:r>
              <a:rPr lang="ru-RU" sz="4000" b="1" u="sng" dirty="0" smtClean="0">
                <a:solidFill>
                  <a:srgbClr val="FFC000"/>
                </a:solidFill>
                <a:hlinkClick r:id="rId2"/>
              </a:rPr>
              <a:t>?</a:t>
            </a:r>
            <a:endParaRPr lang="ru-RU" sz="4000" b="1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C:\Users\user\Desktop\а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3024336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7500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420888"/>
            <a:ext cx="8784976" cy="4320480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chemeClr val="accent1"/>
                </a:solidFill>
              </a:rPr>
              <a:t>Оценить </a:t>
            </a:r>
            <a:r>
              <a:rPr lang="ru-RU" sz="1800" dirty="0">
                <a:solidFill>
                  <a:schemeClr val="accent1"/>
                </a:solidFill>
              </a:rPr>
              <a:t>успешность </a:t>
            </a:r>
            <a:r>
              <a:rPr lang="ru-RU" sz="1800" dirty="0" smtClean="0">
                <a:solidFill>
                  <a:schemeClr val="accent1"/>
                </a:solidFill>
              </a:rPr>
              <a:t>обучающихся </a:t>
            </a:r>
            <a:r>
              <a:rPr lang="ru-RU" sz="1800" dirty="0">
                <a:solidFill>
                  <a:schemeClr val="accent1"/>
                </a:solidFill>
              </a:rPr>
              <a:t>можно, если знать их уровень в начале года, в середине года и в конце года</a:t>
            </a:r>
            <a:r>
              <a:rPr lang="ru-RU" sz="1800" dirty="0" smtClean="0">
                <a:solidFill>
                  <a:schemeClr val="accent1"/>
                </a:solidFill>
              </a:rPr>
              <a:t>.  Для этого существуют:</a:t>
            </a:r>
          </a:p>
          <a:p>
            <a:pPr algn="just"/>
            <a:r>
              <a:rPr lang="ru-RU" sz="1800" b="1" dirty="0">
                <a:solidFill>
                  <a:schemeClr val="accent1"/>
                </a:solidFill>
              </a:rPr>
              <a:t>Входная диагностика</a:t>
            </a:r>
            <a:r>
              <a:rPr lang="ru-RU" sz="1800" dirty="0" smtClean="0">
                <a:solidFill>
                  <a:schemeClr val="accent1"/>
                </a:solidFill>
              </a:rPr>
              <a:t>, которая </a:t>
            </a:r>
            <a:r>
              <a:rPr lang="ru-RU" sz="1800" dirty="0">
                <a:solidFill>
                  <a:schemeClr val="accent1"/>
                </a:solidFill>
              </a:rPr>
              <a:t>проводится перед началом обучения и предназначена для выявления уровня подготовленности </a:t>
            </a:r>
            <a:r>
              <a:rPr lang="ru-RU" sz="1800" dirty="0" smtClean="0">
                <a:solidFill>
                  <a:schemeClr val="accent1"/>
                </a:solidFill>
              </a:rPr>
              <a:t>обучающихся </a:t>
            </a:r>
            <a:r>
              <a:rPr lang="ru-RU" sz="1800" dirty="0">
                <a:solidFill>
                  <a:schemeClr val="accent1"/>
                </a:solidFill>
              </a:rPr>
              <a:t>к усвоению программы. Формы контроля: опрос, </a:t>
            </a:r>
            <a:r>
              <a:rPr lang="ru-RU" sz="1800" dirty="0" smtClean="0">
                <a:solidFill>
                  <a:schemeClr val="accent1"/>
                </a:solidFill>
              </a:rPr>
              <a:t>тестирование и т.д.</a:t>
            </a:r>
            <a:endParaRPr lang="ru-RU" sz="1800" dirty="0">
              <a:solidFill>
                <a:schemeClr val="accent1"/>
              </a:solidFill>
            </a:endParaRPr>
          </a:p>
          <a:p>
            <a:pPr algn="just"/>
            <a:r>
              <a:rPr lang="ru-RU" sz="1800" b="1" dirty="0" smtClean="0">
                <a:solidFill>
                  <a:schemeClr val="accent1"/>
                </a:solidFill>
              </a:rPr>
              <a:t>Промежуточная </a:t>
            </a:r>
            <a:r>
              <a:rPr lang="ru-RU" sz="1800" b="1" dirty="0">
                <a:solidFill>
                  <a:schemeClr val="accent1"/>
                </a:solidFill>
              </a:rPr>
              <a:t>аттестация </a:t>
            </a:r>
            <a:r>
              <a:rPr lang="ru-RU" sz="1800" dirty="0">
                <a:solidFill>
                  <a:schemeClr val="accent1"/>
                </a:solidFill>
              </a:rPr>
              <a:t>обучающихся </a:t>
            </a:r>
            <a:r>
              <a:rPr lang="ru-RU" sz="1800" dirty="0" smtClean="0">
                <a:solidFill>
                  <a:schemeClr val="accent1"/>
                </a:solidFill>
              </a:rPr>
              <a:t>ОГБН </a:t>
            </a:r>
            <a:r>
              <a:rPr lang="ru-RU" sz="1800" dirty="0">
                <a:solidFill>
                  <a:schemeClr val="accent1"/>
                </a:solidFill>
              </a:rPr>
              <a:t>О</a:t>
            </a:r>
            <a:r>
              <a:rPr lang="ru-RU" sz="1800" dirty="0" smtClean="0">
                <a:solidFill>
                  <a:schemeClr val="accent1"/>
                </a:solidFill>
              </a:rPr>
              <a:t>О «ДТДМ» </a:t>
            </a:r>
            <a:r>
              <a:rPr lang="ru-RU" sz="1800" dirty="0">
                <a:solidFill>
                  <a:schemeClr val="accent1"/>
                </a:solidFill>
              </a:rPr>
              <a:t>проводится по завершении полугодия или года обучения (</a:t>
            </a:r>
            <a:r>
              <a:rPr lang="ru-RU" sz="1800" i="1" dirty="0">
                <a:solidFill>
                  <a:schemeClr val="accent1"/>
                </a:solidFill>
              </a:rPr>
              <a:t>при переводе на следующий год</a:t>
            </a:r>
            <a:r>
              <a:rPr lang="ru-RU" sz="1800" dirty="0" smtClean="0">
                <a:solidFill>
                  <a:schemeClr val="accent1"/>
                </a:solidFill>
              </a:rPr>
              <a:t>). </a:t>
            </a:r>
            <a:r>
              <a:rPr lang="ru-RU" sz="1800" b="1" dirty="0" smtClean="0">
                <a:solidFill>
                  <a:schemeClr val="accent1"/>
                </a:solidFill>
              </a:rPr>
              <a:t>Сроки </a:t>
            </a:r>
            <a:r>
              <a:rPr lang="ru-RU" sz="1800" b="1" dirty="0">
                <a:solidFill>
                  <a:schemeClr val="accent1"/>
                </a:solidFill>
              </a:rPr>
              <a:t>проведения промежуточной аттестации</a:t>
            </a:r>
            <a:r>
              <a:rPr lang="ru-RU" sz="1800" dirty="0">
                <a:solidFill>
                  <a:schemeClr val="accent1"/>
                </a:solidFill>
              </a:rPr>
              <a:t>: I полугодие (</a:t>
            </a:r>
            <a:r>
              <a:rPr lang="ru-RU" sz="1800" i="1" dirty="0">
                <a:solidFill>
                  <a:schemeClr val="accent1"/>
                </a:solidFill>
              </a:rPr>
              <a:t>декабрь, январь</a:t>
            </a:r>
            <a:r>
              <a:rPr lang="ru-RU" sz="1800" dirty="0">
                <a:solidFill>
                  <a:schemeClr val="accent1"/>
                </a:solidFill>
              </a:rPr>
              <a:t>), II полугодие (</a:t>
            </a:r>
            <a:r>
              <a:rPr lang="ru-RU" sz="1800" i="1" dirty="0">
                <a:solidFill>
                  <a:schemeClr val="accent1"/>
                </a:solidFill>
              </a:rPr>
              <a:t>апрель, май</a:t>
            </a:r>
            <a:r>
              <a:rPr lang="ru-RU" sz="1800" dirty="0">
                <a:solidFill>
                  <a:schemeClr val="accent1"/>
                </a:solidFill>
              </a:rPr>
              <a:t>) в случае, если год обучения по </a:t>
            </a:r>
            <a:r>
              <a:rPr lang="ru-RU" sz="1800" dirty="0" smtClean="0">
                <a:solidFill>
                  <a:schemeClr val="accent1"/>
                </a:solidFill>
              </a:rPr>
              <a:t>дополнительной </a:t>
            </a:r>
            <a:r>
              <a:rPr lang="ru-RU" sz="1800" dirty="0" smtClean="0">
                <a:solidFill>
                  <a:schemeClr val="accent1"/>
                </a:solidFill>
              </a:rPr>
              <a:t>общеобразовательной общеразвивающей </a:t>
            </a:r>
            <a:r>
              <a:rPr lang="ru-RU" sz="1800" dirty="0" smtClean="0">
                <a:solidFill>
                  <a:schemeClr val="accent1"/>
                </a:solidFill>
              </a:rPr>
              <a:t>программе не </a:t>
            </a:r>
            <a:r>
              <a:rPr lang="ru-RU" sz="1800" dirty="0">
                <a:solidFill>
                  <a:schemeClr val="accent1"/>
                </a:solidFill>
              </a:rPr>
              <a:t>является последним. </a:t>
            </a:r>
          </a:p>
          <a:p>
            <a:pPr algn="just"/>
            <a:r>
              <a:rPr lang="ru-RU" sz="1800" b="1" dirty="0">
                <a:solidFill>
                  <a:schemeClr val="accent1"/>
                </a:solidFill>
              </a:rPr>
              <a:t>Итоговая аттестация </a:t>
            </a:r>
            <a:r>
              <a:rPr lang="ru-RU" sz="1800" dirty="0">
                <a:solidFill>
                  <a:schemeClr val="accent1"/>
                </a:solidFill>
              </a:rPr>
              <a:t>обучающихся проводится по завершении реализации дополнительных </a:t>
            </a:r>
            <a:r>
              <a:rPr lang="ru-RU" sz="1800" dirty="0" smtClean="0">
                <a:solidFill>
                  <a:schemeClr val="accent1"/>
                </a:solidFill>
              </a:rPr>
              <a:t>общеобразовательных общеразвивающих </a:t>
            </a:r>
            <a:r>
              <a:rPr lang="ru-RU" sz="1800" dirty="0">
                <a:solidFill>
                  <a:schemeClr val="accent1"/>
                </a:solidFill>
              </a:rPr>
              <a:t>программ согласно утвержденному графику проведения аттестации</a:t>
            </a:r>
            <a:r>
              <a:rPr lang="ru-RU" sz="1800" dirty="0" smtClean="0">
                <a:solidFill>
                  <a:schemeClr val="accent1"/>
                </a:solidFill>
              </a:rPr>
              <a:t>.</a:t>
            </a:r>
            <a:r>
              <a:rPr lang="ru-RU" sz="1800" dirty="0">
                <a:solidFill>
                  <a:schemeClr val="accent1"/>
                </a:solidFill>
              </a:rPr>
              <a:t> </a:t>
            </a:r>
            <a:r>
              <a:rPr lang="ru-RU" sz="1800" dirty="0" smtClean="0">
                <a:solidFill>
                  <a:schemeClr val="accent1"/>
                </a:solidFill>
              </a:rPr>
              <a:t>Сроки </a:t>
            </a:r>
            <a:r>
              <a:rPr lang="ru-RU" sz="1800" dirty="0">
                <a:solidFill>
                  <a:schemeClr val="accent1"/>
                </a:solidFill>
              </a:rPr>
              <a:t>проведения итоговой аттестации: II полугодие </a:t>
            </a:r>
            <a:r>
              <a:rPr lang="ru-RU" sz="1800" i="1" dirty="0">
                <a:solidFill>
                  <a:schemeClr val="accent1"/>
                </a:solidFill>
              </a:rPr>
              <a:t>(апрель, май</a:t>
            </a:r>
            <a:r>
              <a:rPr lang="ru-RU" sz="1800" dirty="0">
                <a:solidFill>
                  <a:schemeClr val="accent1"/>
                </a:solidFill>
              </a:rPr>
              <a:t>) последнего года обучения по дополнительной общеразвивающей программе</a:t>
            </a:r>
            <a:r>
              <a:rPr lang="ru-RU" sz="1800" dirty="0" smtClean="0">
                <a:solidFill>
                  <a:schemeClr val="accent1"/>
                </a:solidFill>
              </a:rPr>
              <a:t>.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u="sng" dirty="0">
                <a:solidFill>
                  <a:srgbClr val="FFC000"/>
                </a:solidFill>
                <a:hlinkClick r:id="rId2"/>
              </a:rPr>
              <a:t>Как часто необходимо осуществлять контроль</a:t>
            </a:r>
            <a:r>
              <a:rPr lang="ru-RU" b="1" u="sng" dirty="0" smtClean="0">
                <a:solidFill>
                  <a:srgbClr val="FFC000"/>
                </a:solidFill>
                <a:hlinkClick r:id="rId2"/>
              </a:rPr>
              <a:t>?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31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276872"/>
            <a:ext cx="8568951" cy="439248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solidFill>
                  <a:schemeClr val="accent1"/>
                </a:solidFill>
              </a:rPr>
              <a:t>Существующие в настоящий момент нормативные документы предоставляют возможность педагогу использовать </a:t>
            </a:r>
            <a:r>
              <a:rPr lang="ru-RU" b="1" dirty="0">
                <a:solidFill>
                  <a:schemeClr val="accent1"/>
                </a:solidFill>
              </a:rPr>
              <a:t>любые формы аттестации обучающихся, какие он </a:t>
            </a:r>
            <a:r>
              <a:rPr lang="ru-RU" b="1" dirty="0" smtClean="0">
                <a:solidFill>
                  <a:schemeClr val="accent1"/>
                </a:solidFill>
              </a:rPr>
              <a:t>сочтёт </a:t>
            </a:r>
            <a:r>
              <a:rPr lang="ru-RU" b="1" dirty="0">
                <a:solidFill>
                  <a:schemeClr val="accent1"/>
                </a:solidFill>
              </a:rPr>
              <a:t>нужным. </a:t>
            </a:r>
            <a:r>
              <a:rPr lang="ru-RU" dirty="0">
                <a:solidFill>
                  <a:schemeClr val="accent1"/>
                </a:solidFill>
              </a:rPr>
              <a:t>Непременным методическим условием при их выборе является возможность проверить тот результат, который хочет получить педагог. </a:t>
            </a:r>
            <a:endParaRPr lang="ru-RU" dirty="0" smtClean="0">
              <a:solidFill>
                <a:schemeClr val="accent1"/>
              </a:solidFill>
            </a:endParaRPr>
          </a:p>
          <a:p>
            <a:pPr algn="just"/>
            <a:r>
              <a:rPr lang="ru-RU" b="1" dirty="0" smtClean="0">
                <a:solidFill>
                  <a:schemeClr val="accent1"/>
                </a:solidFill>
              </a:rPr>
              <a:t>Форма аттестации должна учитывать</a:t>
            </a:r>
            <a:r>
              <a:rPr lang="ru-RU" dirty="0" smtClean="0">
                <a:solidFill>
                  <a:schemeClr val="accent1"/>
                </a:solidFill>
              </a:rPr>
              <a:t>:</a:t>
            </a:r>
          </a:p>
          <a:p>
            <a:pPr algn="just"/>
            <a:r>
              <a:rPr lang="ru-RU" i="1" dirty="0" smtClean="0">
                <a:solidFill>
                  <a:schemeClr val="accent1"/>
                </a:solidFill>
              </a:rPr>
              <a:t> </a:t>
            </a:r>
            <a:r>
              <a:rPr lang="ru-RU" i="1" dirty="0">
                <a:solidFill>
                  <a:schemeClr val="accent1"/>
                </a:solidFill>
              </a:rPr>
              <a:t>возраст </a:t>
            </a:r>
            <a:r>
              <a:rPr lang="ru-RU" i="1" dirty="0" smtClean="0">
                <a:solidFill>
                  <a:schemeClr val="accent1"/>
                </a:solidFill>
              </a:rPr>
              <a:t>обучающегося;</a:t>
            </a:r>
            <a:endParaRPr lang="ru-RU" i="1" dirty="0" smtClean="0">
              <a:solidFill>
                <a:schemeClr val="accent1"/>
              </a:solidFill>
            </a:endParaRPr>
          </a:p>
          <a:p>
            <a:pPr algn="just"/>
            <a:r>
              <a:rPr lang="ru-RU" i="1" dirty="0" smtClean="0">
                <a:solidFill>
                  <a:schemeClr val="accent1"/>
                </a:solidFill>
              </a:rPr>
              <a:t> </a:t>
            </a:r>
            <a:r>
              <a:rPr lang="ru-RU" i="1" dirty="0">
                <a:solidFill>
                  <a:schemeClr val="accent1"/>
                </a:solidFill>
              </a:rPr>
              <a:t>уровень его </a:t>
            </a:r>
            <a:r>
              <a:rPr lang="ru-RU" i="1" dirty="0" smtClean="0">
                <a:solidFill>
                  <a:schemeClr val="accent1"/>
                </a:solidFill>
              </a:rPr>
              <a:t>подготовки;</a:t>
            </a:r>
          </a:p>
          <a:p>
            <a:pPr algn="just"/>
            <a:r>
              <a:rPr lang="ru-RU" i="1" dirty="0" smtClean="0">
                <a:solidFill>
                  <a:schemeClr val="accent1"/>
                </a:solidFill>
              </a:rPr>
              <a:t>его </a:t>
            </a:r>
            <a:r>
              <a:rPr lang="ru-RU" i="1" dirty="0">
                <a:solidFill>
                  <a:schemeClr val="accent1"/>
                </a:solidFill>
              </a:rPr>
              <a:t>индивидуальные особенности.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endParaRPr lang="ru-RU" dirty="0" smtClean="0">
              <a:solidFill>
                <a:schemeClr val="accent1"/>
              </a:solidFill>
            </a:endParaRPr>
          </a:p>
          <a:p>
            <a:pPr algn="just"/>
            <a:r>
              <a:rPr lang="ru-RU" b="1" dirty="0" smtClean="0">
                <a:solidFill>
                  <a:schemeClr val="accent1"/>
                </a:solidFill>
              </a:rPr>
              <a:t>Можно </a:t>
            </a:r>
            <a:r>
              <a:rPr lang="ru-RU" b="1" dirty="0">
                <a:solidFill>
                  <a:schemeClr val="accent1"/>
                </a:solidFill>
              </a:rPr>
              <a:t>порекомендовать два пути</a:t>
            </a:r>
            <a:r>
              <a:rPr lang="ru-RU" dirty="0">
                <a:solidFill>
                  <a:schemeClr val="accent1"/>
                </a:solidFill>
              </a:rPr>
              <a:t>: либо умения и навыки проверять одной формой, а теорию - </a:t>
            </a:r>
            <a:r>
              <a:rPr lang="ru-RU" dirty="0" smtClean="0">
                <a:solidFill>
                  <a:schemeClr val="accent1"/>
                </a:solidFill>
              </a:rPr>
              <a:t>другой, </a:t>
            </a:r>
            <a:r>
              <a:rPr lang="ru-RU" dirty="0">
                <a:solidFill>
                  <a:schemeClr val="accent1"/>
                </a:solidFill>
              </a:rPr>
              <a:t>либо совместить эти два вида проверки в одной </a:t>
            </a:r>
            <a:r>
              <a:rPr lang="ru-RU" dirty="0" smtClean="0">
                <a:solidFill>
                  <a:schemeClr val="accent1"/>
                </a:solidFill>
              </a:rPr>
              <a:t>форме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(спортсменам </a:t>
            </a:r>
            <a:r>
              <a:rPr lang="ru-RU" dirty="0">
                <a:solidFill>
                  <a:schemeClr val="accent1"/>
                </a:solidFill>
              </a:rPr>
              <a:t>больше подходит </a:t>
            </a:r>
            <a:r>
              <a:rPr lang="ru-RU" dirty="0" smtClean="0">
                <a:solidFill>
                  <a:schemeClr val="accent1"/>
                </a:solidFill>
              </a:rPr>
              <a:t>соревнование </a:t>
            </a:r>
            <a:r>
              <a:rPr lang="ru-RU" dirty="0">
                <a:solidFill>
                  <a:schemeClr val="accent1"/>
                </a:solidFill>
              </a:rPr>
              <a:t>или выполнение контрольных нормативов, </a:t>
            </a:r>
            <a:r>
              <a:rPr lang="ru-RU" dirty="0" smtClean="0">
                <a:solidFill>
                  <a:schemeClr val="accent1"/>
                </a:solidFill>
              </a:rPr>
              <a:t>декоративно-прикладному </a:t>
            </a:r>
            <a:r>
              <a:rPr lang="ru-RU" dirty="0">
                <a:solidFill>
                  <a:schemeClr val="accent1"/>
                </a:solidFill>
              </a:rPr>
              <a:t>творчеству - </a:t>
            </a:r>
            <a:r>
              <a:rPr lang="ru-RU" dirty="0" smtClean="0">
                <a:solidFill>
                  <a:schemeClr val="accent1"/>
                </a:solidFill>
              </a:rPr>
              <a:t>выставка, </a:t>
            </a:r>
            <a:r>
              <a:rPr lang="ru-RU" dirty="0">
                <a:solidFill>
                  <a:schemeClr val="accent1"/>
                </a:solidFill>
              </a:rPr>
              <a:t>музыкальным и танцевальным коллективам </a:t>
            </a:r>
            <a:r>
              <a:rPr lang="ru-RU" dirty="0" smtClean="0">
                <a:solidFill>
                  <a:schemeClr val="accent1"/>
                </a:solidFill>
              </a:rPr>
              <a:t>– концерт и т.д.).</a:t>
            </a:r>
          </a:p>
          <a:p>
            <a:pPr algn="just"/>
            <a:r>
              <a:rPr lang="ru-RU" dirty="0">
                <a:solidFill>
                  <a:schemeClr val="accent1"/>
                </a:solidFill>
              </a:rPr>
              <a:t>Почти универсальной формой проверки является </a:t>
            </a:r>
            <a:r>
              <a:rPr lang="ru-RU" b="1" dirty="0">
                <a:solidFill>
                  <a:schemeClr val="accent1"/>
                </a:solidFill>
              </a:rPr>
              <a:t>тестирование</a:t>
            </a:r>
            <a:r>
              <a:rPr lang="ru-RU" dirty="0">
                <a:solidFill>
                  <a:schemeClr val="accent1"/>
                </a:solidFill>
              </a:rPr>
              <a:t>. Его можно применить практически в любой направленности хотя бы при проверке теоретической подготовки </a:t>
            </a:r>
            <a:r>
              <a:rPr lang="ru-RU" dirty="0" smtClean="0">
                <a:solidFill>
                  <a:schemeClr val="accent1"/>
                </a:solidFill>
              </a:rPr>
              <a:t>обучающихся.  </a:t>
            </a:r>
            <a:endParaRPr lang="ru-RU" dirty="0">
              <a:solidFill>
                <a:schemeClr val="accent1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u="sng" dirty="0">
                <a:solidFill>
                  <a:srgbClr val="FFC000"/>
                </a:solidFill>
                <a:hlinkClick r:id="rId2"/>
              </a:rPr>
              <a:t>Какие формы </a:t>
            </a:r>
            <a:r>
              <a:rPr lang="ru-RU" b="1" u="sng" dirty="0" smtClean="0">
                <a:solidFill>
                  <a:srgbClr val="FFC000"/>
                </a:solidFill>
                <a:hlinkClick r:id="rId2"/>
              </a:rPr>
              <a:t>аттестации </a:t>
            </a:r>
            <a:r>
              <a:rPr lang="ru-RU" b="1" u="sng" dirty="0">
                <a:solidFill>
                  <a:srgbClr val="FFC000"/>
                </a:solidFill>
                <a:hlinkClick r:id="rId2"/>
              </a:rPr>
              <a:t>лучше использовать</a:t>
            </a:r>
            <a:r>
              <a:rPr lang="ru-RU" b="1" u="sng" dirty="0" smtClean="0">
                <a:solidFill>
                  <a:srgbClr val="FFC000"/>
                </a:solidFill>
                <a:hlinkClick r:id="rId2"/>
              </a:rPr>
              <a:t>?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99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2348880"/>
            <a:ext cx="3960440" cy="3777283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игра</a:t>
            </a:r>
            <a:r>
              <a:rPr lang="ru-RU" b="1" dirty="0">
                <a:solidFill>
                  <a:schemeClr val="accent1"/>
                </a:solidFill>
              </a:rPr>
              <a:t>;</a:t>
            </a:r>
          </a:p>
          <a:p>
            <a:r>
              <a:rPr lang="ru-RU" b="1" dirty="0">
                <a:solidFill>
                  <a:schemeClr val="accent1"/>
                </a:solidFill>
              </a:rPr>
              <a:t>беседа;</a:t>
            </a:r>
          </a:p>
          <a:p>
            <a:r>
              <a:rPr lang="ru-RU" b="1" dirty="0">
                <a:solidFill>
                  <a:schemeClr val="accent1"/>
                </a:solidFill>
              </a:rPr>
              <a:t>викторина;</a:t>
            </a:r>
          </a:p>
          <a:p>
            <a:r>
              <a:rPr lang="ru-RU" b="1" dirty="0">
                <a:solidFill>
                  <a:schemeClr val="accent1"/>
                </a:solidFill>
              </a:rPr>
              <a:t>конкурс;</a:t>
            </a:r>
          </a:p>
          <a:p>
            <a:r>
              <a:rPr lang="ru-RU" b="1" dirty="0">
                <a:solidFill>
                  <a:schemeClr val="accent1"/>
                </a:solidFill>
              </a:rPr>
              <a:t>концерт;</a:t>
            </a:r>
          </a:p>
          <a:p>
            <a:r>
              <a:rPr lang="ru-RU" b="1" dirty="0">
                <a:solidFill>
                  <a:schemeClr val="accent1"/>
                </a:solidFill>
              </a:rPr>
              <a:t>кроссворд;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путешествие;</a:t>
            </a:r>
          </a:p>
          <a:p>
            <a:r>
              <a:rPr lang="ru-RU" b="1" dirty="0">
                <a:solidFill>
                  <a:schemeClr val="accent1"/>
                </a:solidFill>
              </a:rPr>
              <a:t>сказка;</a:t>
            </a:r>
          </a:p>
          <a:p>
            <a:r>
              <a:rPr lang="ru-RU" b="1" dirty="0">
                <a:solidFill>
                  <a:schemeClr val="accent1"/>
                </a:solidFill>
              </a:rPr>
              <a:t>соревнование.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3681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Формы аттестации для </a:t>
            </a:r>
            <a:r>
              <a:rPr lang="ru-RU" b="1" dirty="0">
                <a:solidFill>
                  <a:srgbClr val="FFC000"/>
                </a:solidFill>
              </a:rPr>
              <a:t>обучающихся дошкольного возраста </a:t>
            </a:r>
            <a:r>
              <a:rPr lang="ru-RU" b="1" dirty="0" smtClean="0">
                <a:solidFill>
                  <a:srgbClr val="FFC000"/>
                </a:solidFill>
              </a:rPr>
              <a:t>: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26" name="Picture 2" descr="https://spravkavrn.ru/media/731646aa3152a80dd71c404a61b054ee_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r="8287" b="16518"/>
          <a:stretch/>
        </p:blipFill>
        <p:spPr bwMode="auto">
          <a:xfrm>
            <a:off x="3779912" y="2852936"/>
            <a:ext cx="4825415" cy="301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9984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1162</TotalTime>
  <Words>1980</Words>
  <Application>Microsoft Office PowerPoint</Application>
  <PresentationFormat>Экран (4:3)</PresentationFormat>
  <Paragraphs>173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Волна</vt:lpstr>
      <vt:lpstr>Аттестация обучающихся в     ОГБН ОО «ДТДМ» </vt:lpstr>
      <vt:lpstr>Аттестация обучающихся -</vt:lpstr>
      <vt:lpstr>Цель и содержание аттестации обучающихся</vt:lpstr>
      <vt:lpstr>Для чего нужна аттестация обучающихся?</vt:lpstr>
      <vt:lpstr>Для чего нужна аттестация обучающихся?</vt:lpstr>
      <vt:lpstr>Что необходимо проверять?</vt:lpstr>
      <vt:lpstr>Как часто необходимо осуществлять контроль?</vt:lpstr>
      <vt:lpstr>Какие формы аттестации лучше использовать?</vt:lpstr>
      <vt:lpstr>Формы аттестации для обучающихся дошкольного возраста :</vt:lpstr>
      <vt:lpstr>Формы аттестации для обучающихся младшего школьного возраста</vt:lpstr>
      <vt:lpstr>Формы аттестации для обучающихся среднего и старшего школьного возраста</vt:lpstr>
      <vt:lpstr>Выставка</vt:lpstr>
      <vt:lpstr>Зачёт</vt:lpstr>
      <vt:lpstr>Игра</vt:lpstr>
      <vt:lpstr>Конкурс творческих работ</vt:lpstr>
      <vt:lpstr>Творческий отчёт</vt:lpstr>
      <vt:lpstr>Тест</vt:lpstr>
      <vt:lpstr>Какие формы оценки лучше использовать?</vt:lpstr>
      <vt:lpstr>Какие формы оценки лучше использовать?</vt:lpstr>
      <vt:lpstr>Порядок проведения аттестации обучающихся в ОГБН ОО «ДТДМ»</vt:lpstr>
      <vt:lpstr>Порядок проведения аттестации обучающихся в ОГБН ОО «ДТДМ»</vt:lpstr>
      <vt:lpstr>Критерии оценки результативности</vt:lpstr>
      <vt:lpstr>Результаты итоговой аттестации в ОГБН ОО «ДТДМ»</vt:lpstr>
      <vt:lpstr>Система оценивания теоретической и практической подготовки обучающихся в ОГБН ОО «ДТДМ»</vt:lpstr>
      <vt:lpstr>Где фиксировать результаты аттестации?</vt:lpstr>
      <vt:lpstr>Примечания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Дворец Творчества</dc:creator>
  <cp:lastModifiedBy>Миткалева</cp:lastModifiedBy>
  <cp:revision>152</cp:revision>
  <dcterms:created xsi:type="dcterms:W3CDTF">2018-04-06T11:16:03Z</dcterms:created>
  <dcterms:modified xsi:type="dcterms:W3CDTF">2021-04-29T08:52:31Z</dcterms:modified>
</cp:coreProperties>
</file>