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1" r:id="rId4"/>
    <p:sldId id="263" r:id="rId5"/>
    <p:sldId id="260" r:id="rId6"/>
    <p:sldId id="273" r:id="rId7"/>
    <p:sldId id="274" r:id="rId8"/>
    <p:sldId id="264" r:id="rId9"/>
    <p:sldId id="265" r:id="rId10"/>
    <p:sldId id="275" r:id="rId11"/>
    <p:sldId id="278" r:id="rId12"/>
    <p:sldId id="277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05" autoAdjust="0"/>
  </p:normalViewPr>
  <p:slideViewPr>
    <p:cSldViewPr>
      <p:cViewPr varScale="1">
        <p:scale>
          <a:sx n="63" d="100"/>
          <a:sy n="63" d="100"/>
        </p:scale>
        <p:origin x="-103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3027" y="5517232"/>
            <a:ext cx="5637010" cy="882119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Школа молодого педагога 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ОГБУ ДО «Дворец творчества детей и молодёжи»                            </a:t>
            </a:r>
          </a:p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г. Ульяновск</a:t>
            </a:r>
          </a:p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2019 г.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02624" cy="1872207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Занятие № 8 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«Эффективность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занятия - результат организации активной деятельности обучающихся»</a:t>
            </a:r>
            <a:br>
              <a:rPr lang="ru-RU" sz="32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13783"/>
            <a:ext cx="4211513" cy="281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3789040"/>
            <a:ext cx="4424279" cy="172819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Активное обучение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496944" cy="309634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последние годы становится актуальным использование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занятиях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активных   методов обучения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Активное обучение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это организация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 ведение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образовательного процесса, направленные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всемерную активизацию учебно-познавательной деятельности обучающихся посредством широкого,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комплексного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использования как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педагогических,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так и организационно-управленческих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средств.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1008"/>
            <a:ext cx="3075358" cy="205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124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64896" cy="857032"/>
          </a:xfrm>
        </p:spPr>
        <p:txBody>
          <a:bodyPr/>
          <a:lstStyle/>
          <a:p>
            <a:pPr algn="ctr"/>
            <a:r>
              <a:rPr lang="ru-RU" sz="4000" dirty="0">
                <a:effectLst/>
              </a:rPr>
              <a:t>Активные методы обучения</a:t>
            </a:r>
            <a:endParaRPr lang="ru-RU" sz="4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701729"/>
              </p:ext>
            </p:extLst>
          </p:nvPr>
        </p:nvGraphicFramePr>
        <p:xfrm>
          <a:off x="395536" y="1268760"/>
          <a:ext cx="8568952" cy="5117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0"/>
                <a:gridCol w="2592288"/>
                <a:gridCol w="2376264"/>
              </a:tblGrid>
              <a:tr h="20567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Неимитационные</a:t>
                      </a: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347" marR="3534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Имитационные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347" marR="3534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Игровые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347" marR="35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Неигровые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347" marR="35347" marT="0" marB="0"/>
                </a:tc>
              </a:tr>
              <a:tr h="4626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Проблемные лекции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Проблемные семинары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Тематические дискуссии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Мозговая атака (штурм, эстафета)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Групповая </a:t>
                      </a: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консультация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Педагогические игровые упражнения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Презентация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Проектная деятельность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Изложение материала с заранее запланированными ошибками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Эвристическая беседа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Пресс-конференция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Поисковая лабораторная работа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Самостоятельная работа с </a:t>
                      </a:r>
                      <a:r>
                        <a:rPr lang="ru-RU" sz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литературой</a:t>
                      </a:r>
                    </a:p>
                  </a:txBody>
                  <a:tcPr marL="35347" marR="353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Деловые игры (исследовательская, учебная)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Игровое проектирование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Ролевая игра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Дидактическая </a:t>
                      </a:r>
                      <a:r>
                        <a:rPr lang="ru-RU" sz="12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игра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Игровые ситуации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347" marR="353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Индивидуальный </a:t>
                      </a:r>
                      <a:r>
                        <a:rPr lang="ru-RU" sz="12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и групповой тренинг</a:t>
                      </a:r>
                      <a:endParaRPr lang="ru-RU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Имитационные </a:t>
                      </a:r>
                      <a:r>
                        <a:rPr lang="ru-RU" sz="12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упражнения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Проблемная </a:t>
                      </a:r>
                      <a:r>
                        <a:rPr lang="ru-RU" sz="12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ситуация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Коллективная мыслительная деятельность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Ситуационные методы (кейс - технологии, анализ конкретных ситуаций</a:t>
                      </a:r>
                      <a:r>
                        <a:rPr lang="ru-RU" sz="12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).</a:t>
                      </a:r>
                      <a:endParaRPr lang="ru-RU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347" marR="3534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314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062" y="3645024"/>
            <a:ext cx="5433193" cy="2664296"/>
          </a:xfrm>
        </p:spPr>
        <p:txBody>
          <a:bodyPr/>
          <a:lstStyle/>
          <a:p>
            <a:r>
              <a:rPr lang="ru-RU" sz="4000" smtClean="0"/>
              <a:t>Эффект </a:t>
            </a:r>
            <a:r>
              <a:rPr lang="ru-RU" sz="4000" dirty="0"/>
              <a:t>применения </a:t>
            </a:r>
            <a:r>
              <a:rPr lang="ru-RU" sz="4000" dirty="0" smtClean="0"/>
              <a:t>активных методов </a:t>
            </a:r>
            <a:r>
              <a:rPr lang="ru-RU" sz="4000" dirty="0"/>
              <a:t>для обучающихся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8568952" cy="3384376"/>
          </a:xfrm>
        </p:spPr>
        <p:txBody>
          <a:bodyPr>
            <a:normAutofit fontScale="85000" lnSpcReduction="10000"/>
          </a:bodyPr>
          <a:lstStyle/>
          <a:p>
            <a:pPr marL="45720" indent="0" algn="just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Становление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 развитие у обучающихся универсальных навыков: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способность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принимать решения и умение решать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проблемы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коммуникативные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умения 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качества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умения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ясно формулировать сообщения и четко ставить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задачи;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умение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выслушивать и принимать во внимание разные точки зрения и мнения других людей, лидерские умения 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качества;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повышение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интереса и мотивации к обучению у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обучающихся;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изменение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положительную сторону отношения обучающихся к педагогу и к образовательному процессу.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0" y="3831450"/>
            <a:ext cx="3254357" cy="226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051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4372168"/>
            <a:ext cx="4525888" cy="1143000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88640"/>
            <a:ext cx="8208912" cy="3456384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Высокая степень активности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обучающихся,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разнообразие мыслительной и практической деятельности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позволяют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добиться высокой эффективности в усвоении материала.</a:t>
            </a:r>
          </a:p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Таким образом, активные формы работы позволяют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обучающимся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реализовать свои способности, раскрыть личностный потенциал, а педагогу направить работу на формирование личностных качеств ребенка.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3251200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78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user\Desktop\занятие 8 2го\з16.jpg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7" r="13974"/>
          <a:stretch/>
        </p:blipFill>
        <p:spPr bwMode="auto">
          <a:xfrm>
            <a:off x="395536" y="1974324"/>
            <a:ext cx="8352928" cy="46950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6" y="404664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   Образовательный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процесс в дополнительном образовании детей в большей степени зависит от проведения педагогами занятий. 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Основные требования к современному занятию: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36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3895678"/>
            <a:ext cx="5292080" cy="2225184"/>
          </a:xfrm>
        </p:spPr>
        <p:txBody>
          <a:bodyPr/>
          <a:lstStyle/>
          <a:p>
            <a:r>
              <a:rPr lang="ru-RU" sz="4400" dirty="0">
                <a:solidFill>
                  <a:schemeClr val="tx1"/>
                </a:solidFill>
              </a:rPr>
              <a:t>Занятия в образовательном процессе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280920" cy="3129528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Использование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при подготовке к занятиям разнообразных методов, форм и технологий обучения позволяет говорить об их эффективности, является стимулом к успеху, как педагогов, так и обучающихся.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Результатом эффективного проведения занятий становится желание обучающихся посещать данное объединение.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66" y="3861048"/>
            <a:ext cx="334982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874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11239"/>
            <a:ext cx="5708399" cy="1577112"/>
          </a:xfrm>
        </p:spPr>
        <p:txBody>
          <a:bodyPr/>
          <a:lstStyle/>
          <a:p>
            <a:r>
              <a:rPr lang="ru-RU" sz="4400" dirty="0">
                <a:solidFill>
                  <a:schemeClr val="tx1"/>
                </a:solidFill>
                <a:effectLst/>
              </a:rPr>
              <a:t>Что значит слово “эффективность”?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908720"/>
            <a:ext cx="8064896" cy="2337440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Слово “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эффективность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” в переводе с латинского – “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эфектос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” – означает выполнение действий, результат, следствие каких-либо действий.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Учёные замечают, что чем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выше интерес и активность обучающихся  на занятии, тем выше и результат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занятия.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61048"/>
            <a:ext cx="3040065" cy="202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20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3909142"/>
            <a:ext cx="4608512" cy="222518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Эффективно проведённое </a:t>
            </a:r>
            <a:r>
              <a:rPr lang="ru-RU" dirty="0">
                <a:solidFill>
                  <a:schemeClr val="tx1"/>
                </a:solidFill>
              </a:rPr>
              <a:t>занятие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352928" cy="2841496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Эффективно проведённое занятие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 – это занятие, на котором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выполнены поставленные цели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 задачи, достигнут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определённый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результат.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этих занятиях педагог и обучающиеся становятся единомышленниками одного общего дела: педагог - учит, обучающийся хочет научиться.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5" y="3645025"/>
            <a:ext cx="396505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68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512511" cy="1728192"/>
          </a:xfrm>
        </p:spPr>
        <p:txBody>
          <a:bodyPr/>
          <a:lstStyle/>
          <a:p>
            <a:pPr marL="0" indent="0" algn="l">
              <a:buNone/>
            </a:pPr>
            <a:r>
              <a:rPr lang="ru-RU" sz="4800" dirty="0" smtClean="0">
                <a:effectLst/>
              </a:rPr>
              <a:t>1. Эффективность </a:t>
            </a:r>
            <a:r>
              <a:rPr lang="ru-RU" sz="4800" dirty="0">
                <a:effectLst/>
              </a:rPr>
              <a:t>занятия зависит: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988840"/>
            <a:ext cx="8345016" cy="462684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b="1" dirty="0">
                <a:solidFill>
                  <a:schemeClr val="accent1"/>
                </a:solidFill>
              </a:rPr>
              <a:t>конкретности поставленных целей и задач;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 заинтересованности педагога и обучающихся;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 результативности;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 качества преподаваемого материала;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 формирования умений и навыков;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 разнообразия методов и </a:t>
            </a:r>
            <a:r>
              <a:rPr lang="ru-RU" sz="2400" b="1" dirty="0" smtClean="0">
                <a:solidFill>
                  <a:schemeClr val="accent1"/>
                </a:solidFill>
              </a:rPr>
              <a:t>приёмов</a:t>
            </a:r>
            <a:r>
              <a:rPr lang="ru-RU" sz="2400" b="1" dirty="0">
                <a:solidFill>
                  <a:schemeClr val="accent1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 эмоциональной подачи материала;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 организации индивидуальной работы;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 выбора типа занятия;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 прогнозирования результата занятия;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 особенностей группы </a:t>
            </a:r>
            <a:r>
              <a:rPr lang="ru-RU" sz="2400" b="1" dirty="0" smtClean="0">
                <a:solidFill>
                  <a:schemeClr val="accent1"/>
                </a:solidFill>
              </a:rPr>
              <a:t>обучающихся;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0648"/>
            <a:ext cx="2541353" cy="16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593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260648"/>
            <a:ext cx="6336704" cy="1368152"/>
          </a:xfrm>
        </p:spPr>
        <p:txBody>
          <a:bodyPr/>
          <a:lstStyle/>
          <a:p>
            <a:pPr marL="0" indent="0" algn="l">
              <a:buNone/>
            </a:pPr>
            <a:r>
              <a:rPr lang="ru-RU" sz="4400" dirty="0" smtClean="0">
                <a:effectLst/>
              </a:rPr>
              <a:t>2. Эффективность </a:t>
            </a:r>
            <a:r>
              <a:rPr lang="ru-RU" sz="4400" dirty="0">
                <a:effectLst/>
              </a:rPr>
              <a:t>занятия зависит: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628800"/>
            <a:ext cx="8820472" cy="4968552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доступности материала;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активной работы обучающихся;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творчества;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применения ИКТ;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сотрудничества педагога и обучающихся;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процесса сопровождения;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насыщенности занятия;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обратной связи;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наименьших затрат;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от личности педагога;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стиля общения;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достижения целей;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подведения итогов и оценивания;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мастерства </a:t>
            </a:r>
            <a:r>
              <a:rPr lang="ru-RU" sz="2400" b="1" dirty="0" smtClean="0">
                <a:solidFill>
                  <a:schemeClr val="accent1"/>
                </a:solidFill>
              </a:rPr>
              <a:t>педагога</a:t>
            </a:r>
            <a:r>
              <a:rPr lang="ru-RU" sz="2400" b="1" dirty="0">
                <a:solidFill>
                  <a:schemeClr val="accent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2"/>
          <a:stretch/>
        </p:blipFill>
        <p:spPr bwMode="auto">
          <a:xfrm>
            <a:off x="6012160" y="260648"/>
            <a:ext cx="2893847" cy="212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645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295"/>
            <a:ext cx="5502802" cy="3024336"/>
          </a:xfrm>
        </p:spPr>
        <p:txBody>
          <a:bodyPr/>
          <a:lstStyle/>
          <a:p>
            <a:r>
              <a:rPr lang="ru-RU" sz="3800" dirty="0" smtClean="0">
                <a:effectLst/>
              </a:rPr>
              <a:t>Три основных способа </a:t>
            </a:r>
            <a:r>
              <a:rPr lang="ru-RU" sz="3800" dirty="0">
                <a:effectLst/>
              </a:rPr>
              <a:t> достижения  </a:t>
            </a:r>
            <a:r>
              <a:rPr lang="ru-RU" sz="3800" dirty="0" smtClean="0">
                <a:effectLst/>
              </a:rPr>
              <a:t>эффективности занятия:</a:t>
            </a:r>
            <a:r>
              <a:rPr lang="ru-RU" sz="3800" dirty="0">
                <a:effectLst/>
              </a:rPr>
              <a:t> </a:t>
            </a:r>
            <a:endParaRPr lang="ru-RU" sz="3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501008"/>
            <a:ext cx="8424936" cy="2088232"/>
          </a:xfrm>
        </p:spPr>
        <p:txBody>
          <a:bodyPr/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использование педагогических технологий;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учёт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интересов и мотивации детей; 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профессиональный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рост педагогов.</a:t>
            </a:r>
          </a:p>
          <a:p>
            <a:pPr marL="45720" indent="0">
              <a:buNone/>
            </a:pP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79" y="620688"/>
            <a:ext cx="3138158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618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864096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Обязательные условия занятия: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836712"/>
            <a:ext cx="8856984" cy="3960440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b="1" dirty="0" smtClean="0"/>
              <a:t> 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</a:rPr>
              <a:t>создание положительного эмоционального настроя на работу у всех обучающихся;</a:t>
            </a:r>
          </a:p>
          <a:p>
            <a:pPr algn="just"/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</a:rPr>
              <a:t>сообщение </a:t>
            </a: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</a:rPr>
              <a:t>в начале занятия не только темы, но и предполагаемого порядка этапов 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</a:rPr>
              <a:t>занятия;</a:t>
            </a:r>
          </a:p>
          <a:p>
            <a:pPr algn="just"/>
            <a:r>
              <a:rPr lang="ru-RU" sz="2300" b="1" dirty="0">
                <a:solidFill>
                  <a:schemeClr val="accent1">
                    <a:lumMod val="75000"/>
                  </a:schemeClr>
                </a:solidFill>
              </a:rPr>
              <a:t>при проведении  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</a:rPr>
              <a:t>занятия педагог должен </a:t>
            </a: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</a:rPr>
              <a:t>использовать проблемные творческие задания, позволяющие обучающимся самим выбирать вид и форму изучаемого 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</a:rPr>
              <a:t>материала;</a:t>
            </a:r>
          </a:p>
          <a:p>
            <a:pPr algn="just"/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</a:rPr>
              <a:t> обсуждение с обучающимися в конце занятия, что «нового узнали», что понравилось (не понравилось), что бы хотелось выполнить еще раз, а что сделать по-другому;</a:t>
            </a:r>
          </a:p>
          <a:p>
            <a:pPr algn="just"/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</a:rPr>
              <a:t>проводится </a:t>
            </a: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</a:rPr>
              <a:t>оценка работы 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</a:rPr>
              <a:t>обучающихся, </a:t>
            </a: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</a:rPr>
              <a:t>включая анализ того, как 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</a:rPr>
              <a:t>они </a:t>
            </a: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</a:rPr>
              <a:t> рассуждали, чему научились, что у них получилось, а что нет и почему. </a:t>
            </a:r>
            <a:endParaRPr lang="ru-RU" sz="2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ru-RU" dirty="0"/>
          </a:p>
          <a:p>
            <a:pPr algn="just"/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97152"/>
            <a:ext cx="4680520" cy="191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05703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Другая 6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DE6C36"/>
      </a:accent6>
      <a:hlink>
        <a:srgbClr val="FFDE66"/>
      </a:hlink>
      <a:folHlink>
        <a:srgbClr val="D490C5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686</TotalTime>
  <Words>484</Words>
  <Application>Microsoft Office PowerPoint</Application>
  <PresentationFormat>Экран (4:3)</PresentationFormat>
  <Paragraphs>99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Занятие № 8  «Эффективность занятия - результат организации активной деятельности обучающихся» </vt:lpstr>
      <vt:lpstr>Презентация PowerPoint</vt:lpstr>
      <vt:lpstr>Занятия в образовательном процессе</vt:lpstr>
      <vt:lpstr>Что значит слово “эффективность”?</vt:lpstr>
      <vt:lpstr>Эффективно проведённое занятие</vt:lpstr>
      <vt:lpstr>1. Эффективность занятия зависит:</vt:lpstr>
      <vt:lpstr>2. Эффективность занятия зависит:</vt:lpstr>
      <vt:lpstr>Три основных способа  достижения  эффективности занятия: </vt:lpstr>
      <vt:lpstr>Обязательные условия занятия:</vt:lpstr>
      <vt:lpstr>Активное обучение</vt:lpstr>
      <vt:lpstr>Активные методы обучения</vt:lpstr>
      <vt:lpstr>Эффект применения активных методов для обучающихся 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№ 8  «Эффективность занятия - результат организации активной деятельности обучающихся» </dc:title>
  <dc:creator>user</dc:creator>
  <cp:lastModifiedBy>Дворец Творчества</cp:lastModifiedBy>
  <cp:revision>69</cp:revision>
  <dcterms:created xsi:type="dcterms:W3CDTF">2019-04-02T10:43:25Z</dcterms:created>
  <dcterms:modified xsi:type="dcterms:W3CDTF">2019-04-17T06:34:54Z</dcterms:modified>
</cp:coreProperties>
</file>