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2" r:id="rId3"/>
    <p:sldId id="257" r:id="rId4"/>
    <p:sldId id="258" r:id="rId5"/>
    <p:sldId id="281" r:id="rId6"/>
    <p:sldId id="283" r:id="rId7"/>
    <p:sldId id="259" r:id="rId8"/>
    <p:sldId id="284" r:id="rId9"/>
    <p:sldId id="260" r:id="rId10"/>
    <p:sldId id="261" r:id="rId11"/>
    <p:sldId id="262" r:id="rId12"/>
    <p:sldId id="263" r:id="rId13"/>
    <p:sldId id="265" r:id="rId14"/>
    <p:sldId id="285" r:id="rId15"/>
    <p:sldId id="286" r:id="rId16"/>
    <p:sldId id="273" r:id="rId17"/>
    <p:sldId id="275" r:id="rId18"/>
    <p:sldId id="290" r:id="rId19"/>
    <p:sldId id="287" r:id="rId20"/>
    <p:sldId id="289" r:id="rId21"/>
    <p:sldId id="291" r:id="rId22"/>
    <p:sldId id="277" r:id="rId23"/>
    <p:sldId id="292" r:id="rId24"/>
    <p:sldId id="293" r:id="rId25"/>
    <p:sldId id="294" r:id="rId26"/>
    <p:sldId id="278" r:id="rId27"/>
    <p:sldId id="2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A2679-3136-42FD-BDC4-B3F59EB09B62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044F-F14A-4F9C-9205-EE84AA0E4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27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4044F-F14A-4F9C-9205-EE84AA0E49E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2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62505" y="425635"/>
            <a:ext cx="5648623" cy="2607331"/>
          </a:xfrm>
        </p:spPr>
        <p:txBody>
          <a:bodyPr/>
          <a:lstStyle/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Занятие №3</a:t>
            </a:r>
            <a:b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«Методология использования современных технологий в образовательном процессе организаций дополнительного образования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C:\Users\user\Desktop\инф. к зан 4 2 г.о\т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88840"/>
            <a:ext cx="3099435" cy="3228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508103" y="5301207"/>
            <a:ext cx="3129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Школа молодого педагога ОГБН ОО «ДТДМ»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Руководитель: Миткалева Л.А.</a:t>
            </a:r>
          </a:p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000" dirty="0">
                <a:solidFill>
                  <a:schemeClr val="accent1">
                    <a:lumMod val="75000"/>
                  </a:schemeClr>
                </a:solidFill>
              </a:rPr>
              <a:t>г. Ульяновск</a:t>
            </a:r>
          </a:p>
        </p:txBody>
      </p:sp>
    </p:spTree>
    <p:extLst>
      <p:ext uri="{BB962C8B-B14F-4D97-AF65-F5344CB8AC3E}">
        <p14:creationId xmlns:p14="http://schemas.microsoft.com/office/powerpoint/2010/main" val="1255749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308" y="260648"/>
            <a:ext cx="4901168" cy="75898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МЕТОДЫ ОБУЧЕНИЯ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336" y="931032"/>
            <a:ext cx="5547880" cy="622760"/>
          </a:xfrm>
        </p:spPr>
        <p:txBody>
          <a:bodyPr>
            <a:noAutofit/>
          </a:bodyPr>
          <a:lstStyle/>
          <a:p>
            <a:pPr marL="0" indent="0" algn="ctr"/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Это способы упорядоченной взаимосвязанной деятельности педагога и обучающихся.</a:t>
            </a:r>
          </a:p>
        </p:txBody>
      </p:sp>
      <p:pic>
        <p:nvPicPr>
          <p:cNvPr id="4" name="Рисунок 3" descr="C:\Users\user\Desktop\инф. к зан 4 2 г.о\т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684661" cy="16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18880" y="2562262"/>
            <a:ext cx="1944216" cy="1281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По внешним признакам деятельности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78416" y="2587697"/>
            <a:ext cx="1893992" cy="1235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По источнику получения знаний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11360" y="2581550"/>
            <a:ext cx="2088232" cy="119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По степени активности познавательной деятельности обучающихся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2562262"/>
            <a:ext cx="2088232" cy="121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По логичности подхода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8880" y="4437112"/>
            <a:ext cx="194421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беседа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рассказ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инструктаж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демонстрация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упражнение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решение задач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работа 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книгой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лекции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20936" y="4437112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словесные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 наглядные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практические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27168" y="4437112"/>
            <a:ext cx="19442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ллюстративный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 проблемный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частично-поисковый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сследовательский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объяснительный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4437112"/>
            <a:ext cx="19442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ндуктивный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едуктивный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аналитический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синтетический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290988" y="39903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443644" y="3902304"/>
            <a:ext cx="0" cy="448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55476" y="3876314"/>
            <a:ext cx="0" cy="423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876974" y="3902304"/>
            <a:ext cx="19652" cy="397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803976" y="2132856"/>
            <a:ext cx="1744856" cy="30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3083022" y="2143809"/>
            <a:ext cx="721244" cy="385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843372" y="2132856"/>
            <a:ext cx="664732" cy="396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2611124" y="1643967"/>
            <a:ext cx="2896980" cy="488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РАЗЛИЧАЮТСЯ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5508104" y="2132856"/>
            <a:ext cx="2368870" cy="30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ПРИЁМЫ И СРЕДСТВА 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784976" cy="398455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Приём обучения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выступает лишь элементом составной части метода.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Средствами обучения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являются все те материалы, с помощью которых педагог осуществляет образовательный процесс.</a:t>
            </a:r>
          </a:p>
          <a:p>
            <a:pPr marL="0" indent="0" algn="just"/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</a:rPr>
              <a:t>Их классификация: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учебно-лабораторное оборудование;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учебно-производственное оборудование;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дидактическая техника;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учебно-наглядные пособия;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технические средства;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компьютерные классы;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дидактические материалы.</a:t>
            </a:r>
          </a:p>
          <a:p>
            <a:endParaRPr lang="ru-RU" sz="2000" dirty="0"/>
          </a:p>
        </p:txBody>
      </p:sp>
      <p:pic>
        <p:nvPicPr>
          <p:cNvPr id="5" name="Рисунок 4" descr="C:\Users\user\Desktop\инф. к зан 4 2 г.о\т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08920"/>
            <a:ext cx="2472823" cy="1945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03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4613136" cy="75898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ФОРМА ОБУЧЕНИЯ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36004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Это устойчивая завершённая организация педагогического процесса в единстве всех его компонентов.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По степени сложности подразделяются: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простые: </a:t>
            </a:r>
            <a:r>
              <a:rPr lang="ru-RU" sz="2400" b="0" i="1" dirty="0" smtClean="0">
                <a:solidFill>
                  <a:schemeClr val="accent2">
                    <a:lumMod val="50000"/>
                  </a:schemeClr>
                </a:solidFill>
              </a:rPr>
              <a:t>беседа, экскурсия, викторина, зачёт, лекция, диспут, поход, турнир, концерт и т.д.;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составные: </a:t>
            </a:r>
            <a:r>
              <a:rPr lang="ru-RU" sz="2400" b="0" i="1" dirty="0" smtClean="0">
                <a:solidFill>
                  <a:schemeClr val="accent2">
                    <a:lumMod val="50000"/>
                  </a:schemeClr>
                </a:solidFill>
              </a:rPr>
              <a:t>занятие, конкурс, праздничный вечер, конференция и т.д.;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комплексные: </a:t>
            </a:r>
            <a:r>
              <a:rPr lang="ru-RU" sz="2400" b="0" i="1" dirty="0" smtClean="0">
                <a:solidFill>
                  <a:schemeClr val="accent2">
                    <a:lumMod val="50000"/>
                  </a:schemeClr>
                </a:solidFill>
              </a:rPr>
              <a:t>дни открытых дверей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39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96944" cy="133504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СПОСОБЫ ОБУЧЕНИЯ и основные формы педагогического общения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86829"/>
            <a:ext cx="8280920" cy="29983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Способы обучения: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индивидуальное обучение;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индивидуально-групповой способ;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групповой способ;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коллективный способ.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Формы педагогического общения: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монолог, диалог, дискуссия, полилог.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7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424936" cy="97500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Современные образовательные технологии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11256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 настоящее время педагоги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дополнительного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образования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все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более осознанно начинают использовать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новые образовательные технологии, рассчитанные на самообразование детей и их максимальную самореализацию в обществе.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Самые популярные образовательные технологии,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используемые в дополнительном образовании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детей: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личностно-ориентированное развивающее обучение;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индивидуализация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обучения (адаптивная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разноуровневое обучение;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групповые технологии;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коллективная творческая деятельность;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интерактивные технологии обучения;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технология исследовательского (проблемного) обучения;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игровые технологии;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ехнология проектного обучения;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здоровьесберегающие образовательные технологии;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информационно-коммуникативные;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модульная.</a:t>
            </a:r>
          </a:p>
          <a:p>
            <a:pPr marL="0" indent="0" algn="just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3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856984" cy="147906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личностно-ориентированного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развивающего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2952328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</a:rPr>
              <a:t>Технология личностно-ориентированного развивающего обучения </a:t>
            </a: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200" b="0" i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200" b="0" i="1" dirty="0">
                <a:solidFill>
                  <a:schemeClr val="accent2">
                    <a:lumMod val="50000"/>
                  </a:schemeClr>
                </a:solidFill>
              </a:rPr>
              <a:t>И.С. Якиманская) сочетает обучение (нормативно-сообразная деятельность общества) и учение (индивидуальная деятельность ребенка</a:t>
            </a:r>
            <a:r>
              <a:rPr lang="ru-RU" sz="2200" b="0" i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200" i="1" dirty="0" smtClean="0">
                <a:solidFill>
                  <a:schemeClr val="accent2">
                    <a:lumMod val="50000"/>
                  </a:schemeClr>
                </a:solidFill>
              </a:rPr>
              <a:t>Цель</a:t>
            </a:r>
            <a:r>
              <a:rPr lang="ru-RU" sz="2200" i="1" dirty="0">
                <a:solidFill>
                  <a:schemeClr val="accent2">
                    <a:lumMod val="50000"/>
                  </a:schemeClr>
                </a:solidFill>
              </a:rPr>
              <a:t> технологии личностно-ориентированного обучения – </a:t>
            </a:r>
            <a:r>
              <a:rPr lang="ru-RU" sz="2200" b="0" i="1" dirty="0">
                <a:solidFill>
                  <a:schemeClr val="accent2">
                    <a:lumMod val="50000"/>
                  </a:schemeClr>
                </a:solidFill>
              </a:rPr>
              <a:t>максимальное развитие (а не формирование заранее заданных) индивидуальных познавательных способностей ребенка на основе использования имеющегося у него опыта жизнедеятельности.</a:t>
            </a:r>
          </a:p>
          <a:p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1828693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00811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индивидуализации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обучения (адаптивная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388843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индивидуализации обучения (адаптивная) –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такая технология обучения, при которой индивидуальный подход и индивидуальная форма обучения являются приоритетными (Инге Унт, В.Д. Шадриков). Индивидуальный подход как принцип обучения осуществляется в определенной мере во многих технологиях, поэтому ее считают проникающей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технологией.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школе индивидуализация обучения осуществляется со стороны учителя, 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организации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дополнительного образования детей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 – со стороны самого обучающегося, потому что он идет заниматься в то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объединение,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которое ему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интересно.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Главным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достоинством индивидуального обучения является то, что оно позволяет адаптировать содержание, методы, формы, темп  обучения к индивидуальным особенностям каждого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обучающегося,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следить за его продвижением в обучении, вносить необходимую коррекцию. </a:t>
            </a:r>
          </a:p>
        </p:txBody>
      </p:sp>
    </p:spTree>
    <p:extLst>
      <p:ext uri="{BB962C8B-B14F-4D97-AF65-F5344CB8AC3E}">
        <p14:creationId xmlns:p14="http://schemas.microsoft.com/office/powerpoint/2010/main" val="178413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разноуровневого 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4032448" cy="3579849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Для обучающегося отводится определенное время, которое соответствует его личным возможностям и способностям для усвоения дополнительной общеразвивающей программы. </a:t>
            </a:r>
          </a:p>
          <a:p>
            <a:pPr algn="just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Педагог – дирижёр, а у каждого обучающегося своя партия.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к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410445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090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20940" cy="54864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групповые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4176464"/>
          </a:xfrm>
        </p:spPr>
        <p:txBody>
          <a:bodyPr>
            <a:normAutofit fontScale="8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Групповые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технологии предполагают организацию совместных действий, коммуникацию, общение, взаимопонимание, взаимопомощь, </a:t>
            </a:r>
            <a:r>
              <a:rPr lang="ru-RU" sz="1700" i="1" dirty="0" err="1" smtClean="0">
                <a:solidFill>
                  <a:schemeClr val="accent2">
                    <a:lumMod val="50000"/>
                  </a:schemeClr>
                </a:solidFill>
              </a:rPr>
              <a:t>взаимокоррекцию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Уровни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коллективной деятельности в группе: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одновременная </a:t>
            </a:r>
            <a:r>
              <a:rPr lang="ru-RU" sz="1700" b="0" i="1" dirty="0">
                <a:solidFill>
                  <a:schemeClr val="accent2">
                    <a:lumMod val="50000"/>
                  </a:schemeClr>
                </a:solidFill>
              </a:rPr>
              <a:t>работа со всей </a:t>
            </a: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группой;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работа </a:t>
            </a:r>
            <a:r>
              <a:rPr lang="ru-RU" sz="1700" b="0" i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парах;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групповая </a:t>
            </a:r>
            <a:r>
              <a:rPr lang="ru-RU" sz="1700" b="0" i="1" dirty="0">
                <a:solidFill>
                  <a:schemeClr val="accent2">
                    <a:lumMod val="50000"/>
                  </a:schemeClr>
                </a:solidFill>
              </a:rPr>
              <a:t>работа на принципах дифференциации.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Особенности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 групповой технологии заключаются в том, что учебная группа делится 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на подгруппы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для решения и выполнения конкретных задач; задание выполняется таким образом, чтобы был виден вклад каждого 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обучающегося.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Состав группы может меняться в зависимости от цели 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деятельности.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Во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время групповой работы педагог выполняет различные функции: </a:t>
            </a:r>
            <a:endParaRPr lang="ru-RU" sz="17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контролирует</a:t>
            </a:r>
            <a:r>
              <a:rPr lang="ru-RU" sz="1700" b="0" i="1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отвечает </a:t>
            </a:r>
            <a:r>
              <a:rPr lang="ru-RU" sz="1700" b="0" i="1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вопросы;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регулирует споры;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b="0" i="1" dirty="0" smtClean="0">
                <a:solidFill>
                  <a:schemeClr val="accent2">
                    <a:lumMod val="50000"/>
                  </a:schemeClr>
                </a:solidFill>
              </a:rPr>
              <a:t>оказывает помощь.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Обучение 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осуществляется путем общения в динамических группах, </a:t>
            </a:r>
            <a:r>
              <a:rPr lang="ru-RU" sz="1700" i="1" u="sng" dirty="0">
                <a:solidFill>
                  <a:schemeClr val="accent2">
                    <a:lumMod val="50000"/>
                  </a:schemeClr>
                </a:solidFill>
              </a:rPr>
              <a:t>когда каждый учит каждого.</a:t>
            </a:r>
            <a:r>
              <a:rPr lang="ru-RU" sz="1700" i="1" dirty="0">
                <a:solidFill>
                  <a:schemeClr val="accent2">
                    <a:lumMod val="50000"/>
                  </a:schemeClr>
                </a:solidFill>
              </a:rPr>
              <a:t> Работа в парах сменного состава позволяет развивать у обучаемых самостоятельность и коммуникативность.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726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975008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Технология коллективной творческой деятельности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381642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 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</a:rPr>
              <a:t>Технология коллективной творческой деятельности 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(И.П. Волков,  И.П. Иванов)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широко применяется в дополнительном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образовании.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</a:rPr>
              <a:t>основе технологии лежат организационные принципы: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социально-полезная направленность деятельности детей и взрослых;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сотрудничество детей и взрослых;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романтизм и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творчество.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Цели 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</a:rPr>
              <a:t>технологии: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выявить,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развить 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творческие способности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детей, приобщить 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их к многообразной творческой деятельности с выходом на конкретный продукт, который можно фиксировать (изделие, модель, макет, сочинение, произведение, исследование и т.п.)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воспитание 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общественно-активной творческой личности </a:t>
            </a:r>
            <a:r>
              <a:rPr lang="ru-RU" sz="1900" b="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900" b="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sz="1900" b="0" i="1" dirty="0">
                <a:solidFill>
                  <a:schemeClr val="accent2">
                    <a:lumMod val="50000"/>
                  </a:schemeClr>
                </a:solidFill>
              </a:rPr>
              <a:t>предполагает такую организацию совместной деятельности детей и взрослых, при которой все члены коллектива участвуют в планировании, подготовке, осуществлении и анализе любого дела.</a:t>
            </a:r>
          </a:p>
          <a:p>
            <a:endParaRPr lang="ru-RU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08012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Сравнительная характеристика методики и 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3672408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   По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сравнению с обучением, построенным на основе методики, технология обучения имеет серьёзные преимущества. </a:t>
            </a:r>
            <a:endParaRPr lang="ru-RU" sz="1800" b="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/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   Основой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технологии служит чёткое определение конечной цели.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В традиционной педагогике проблема целей не является ведущей, степень достижения определяется неточно, «на глазок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».</a:t>
            </a:r>
          </a:p>
          <a:p>
            <a:pPr marL="0" indent="0" algn="just"/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   В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технологии цель рассматривается как центральный компонент, что и позволяет определять степень её достижения более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точно.</a:t>
            </a:r>
          </a:p>
          <a:p>
            <a:pPr marL="0" indent="0" algn="just"/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   Технология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, в которой цель (конечная и промежуточная) определена очень точно, позволяет разработать объективные методы контроля её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достижения.</a:t>
            </a:r>
          </a:p>
          <a:p>
            <a:pPr marL="0" indent="0" algn="just"/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   Технология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позволяет свести к минимуму ситуации, когда педагог поставлен перед выбором и вынужден переходить к педагогическим экспромтам в поиске приемлемого варианта.</a:t>
            </a:r>
            <a:endParaRPr lang="ru-RU" sz="1800" b="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037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60332" cy="1008112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Интерактивные технологии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3816424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Интерактивные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технологии обучения - это такая организация процесса обучения, в котором невозможно неучастие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обучающегося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в коллективном, взаимодополняющим, основанным на взаимодействии всех его участников процесса обучающего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познания.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интерактивной модели обучения предусматривают моделирование жизненных ситуаций, использование ролевых игр, совместное решение проблем. Исключается доминирование какого-либо участника учебного процесса или какой-либо идеи. Это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учит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гуманному, демократическому подходу к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модели.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Суть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интерактивного обучения состоит в том, что учебный процесс организован таким образом, что практически все обучающиеся оказываются вовлеченными в процесс познания, они имеют возможность понимать и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рефлексировать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по поводу того, что они знают и думают. Совместная деятельность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обучающихся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в процессе познания, освоения учебного материала означает, что каждый вносит свой особый индивидуальный вклад, идет обмен знаниями, идеями, способами деятельности. Причем, происходит это в атмосфере доброжелательности и взаимной поддержки, что позволяет не только получать новое знание, но и развивает саму познавательную деятельность, переводит ее на более высокие формы кооперации и сотрудничества.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21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92888" cy="1119024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Технология исследовательского (проблемного)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45638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Эта технология, при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которой организация занятий предполагает создание под руководством педагога проблемных ситуаций и активную деятельность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обучающихся 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по их разрешению, в результате чего происходит овладение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знаниями и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навыками; образовательный процесс строится как поиск новых познавательных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ориентиров.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Обучающийся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самостоятельно постигает ведущие понятия и идеи, а не получает их от педагога в готовом виде.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Технология </a:t>
            </a:r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предполагает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 следующую </a:t>
            </a:r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организацию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педагог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создает проблемную ситуацию, направляет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обучающихся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на ее решение, организует поиск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решения;</a:t>
            </a:r>
            <a:endParaRPr lang="ru-RU" b="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обучающийся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ставится в позицию субъекта своего обучения, разрешает проблемную ситуацию, в результате чего приобретает новые знания и овладевает новыми способами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действия.</a:t>
            </a:r>
          </a:p>
          <a:p>
            <a:pPr marL="0" indent="0" algn="just"/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     Особенностью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данного подхода является реализация идеи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"обучение через открытие": 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обучающийся 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должен сам открыть явление, закон, закономерность, свойства, способ решения задачи, найти ответ на неизвестный ему вопрос.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288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54864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игрового 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3960440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Игровые технологии 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(Пидкасистый П.И., Эльконин Д.Б.)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обладают средствами, активизирующими и интенсифицирующими деятельность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обучающихся.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В их основу положена педагогическая игра как основной вид деятельности, направленный на усвоение общественного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опыта.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Различают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следующие классификации педагогических игр: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видам деятельности (физические, интеллектуальные, трудовые, социальные, психологические);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характеру педагогического процесса (обучающие, тренировочные, познавательные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контролирующие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развивающие, репродуктивные, творческие, коммуникативные и др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игровой методике (сюжетные, ролевые, деловые, имитационные и др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b="0" i="1" dirty="0">
                <a:solidFill>
                  <a:schemeClr val="accent2">
                    <a:lumMod val="50000"/>
                  </a:schemeClr>
                </a:solidFill>
              </a:rPr>
              <a:t>игровой среде (с предметом и без, настольные, комнатные, уличные, компьютерные и др</a:t>
            </a:r>
            <a:r>
              <a:rPr lang="ru-RU" b="0" i="1" dirty="0" smtClean="0">
                <a:solidFill>
                  <a:schemeClr val="accent2">
                    <a:lumMod val="50000"/>
                  </a:schemeClr>
                </a:solidFill>
              </a:rPr>
              <a:t>.).</a:t>
            </a:r>
            <a:endParaRPr lang="ru-RU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63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90872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Технология проектного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420058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Это технология, при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которой не даются готовые знания, а используется технология защиты индивидуальных проектов.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Проектное обучение является непрямым,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здесь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ценен не только результат, но в большей мере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сам процесс. Проект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(брошенный вперед),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то есть прототип, прообраз какого-либо объекта, вида </a:t>
            </a:r>
            <a:r>
              <a:rPr lang="ru-RU" sz="1800" b="0" dirty="0" smtClean="0">
                <a:solidFill>
                  <a:schemeClr val="accent2">
                    <a:lumMod val="50000"/>
                  </a:schemeClr>
                </a:solidFill>
              </a:rPr>
              <a:t>деятельности. Проектирование 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</a:rPr>
              <a:t>превращается в процесс создания проекта. </a:t>
            </a:r>
            <a:endParaRPr lang="ru-RU" sz="18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Эффективность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применения проектной деятельности в дополнительном образовании заключается в том, что: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                                                           </a:t>
            </a:r>
            <a:endParaRPr lang="ru-RU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происходит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развитие творческого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мышления;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качественно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меняется роль педагога: устраняется его доминирующая роль в процессе присвоения знаний и опыта, ему приходится не только и не столько учить, сколько помогать ребенку учиться, направлять его познавательную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деятельность;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вводятся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элементы исследовательской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деятельности;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формируются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личностные качества воспитанников, которые развиваются лишь в деятельности и не могут быть усвоены вербально (в групповых проектах, когда «работает» небольшой коллектив и в процессе его совместной деятельности появляется совместный продукт, отсюда развивается умение работать в коллективе, брать ответственность за выбор, решение, разделять ответственность, анализировать результаты деятельности, способность ощущать себя членом команды — подчинять свой темперамент, характер, время интересам общего дела); </a:t>
            </a:r>
            <a:endParaRPr lang="ru-RU" sz="1800" b="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происходит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включение воспитанников в «добывание знаний» и их логическое применение (формируются личностные качества — способность к рефлексии и самооценке, умение делать выбор и осмысливать как последствия данного выбора, так и результаты собственной деятельности).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334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1047016"/>
          </a:xfrm>
        </p:spPr>
        <p:txBody>
          <a:bodyPr/>
          <a:lstStyle/>
          <a:p>
            <a:pPr algn="ctr"/>
            <a:r>
              <a:rPr lang="ru-RU" sz="3600" dirty="0"/>
              <a:t>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Здоровьесберегающие образовательные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3816424"/>
          </a:xfrm>
        </p:spPr>
        <p:txBody>
          <a:bodyPr/>
          <a:lstStyle/>
          <a:p>
            <a:r>
              <a:rPr lang="ru-RU" dirty="0"/>
              <a:t>       </a:t>
            </a:r>
            <a:endParaRPr lang="ru-RU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Это 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система, создающую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образования (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обучающихся</a:t>
            </a:r>
            <a:r>
              <a:rPr lang="ru-RU" sz="1800" i="1" dirty="0">
                <a:solidFill>
                  <a:schemeClr val="accent2">
                    <a:lumMod val="50000"/>
                  </a:schemeClr>
                </a:solidFill>
              </a:rPr>
              <a:t>, педагогов и др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.).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b="0" i="1" dirty="0" err="1" smtClean="0">
                <a:solidFill>
                  <a:schemeClr val="accent2">
                    <a:lumMod val="50000"/>
                  </a:schemeClr>
                </a:solidFill>
              </a:rPr>
              <a:t>Здоровьесберегающие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образовательные </a:t>
            </a:r>
            <a:r>
              <a:rPr lang="ru-RU" sz="1800" b="0" i="1" dirty="0" smtClean="0">
                <a:solidFill>
                  <a:schemeClr val="accent2">
                    <a:lumMod val="50000"/>
                  </a:schemeClr>
                </a:solidFill>
              </a:rPr>
              <a:t>технологии </a:t>
            </a:r>
            <a:r>
              <a:rPr lang="ru-RU" sz="1800" b="0" i="1" dirty="0">
                <a:solidFill>
                  <a:schemeClr val="accent2">
                    <a:lumMod val="50000"/>
                  </a:schemeClr>
                </a:solidFill>
              </a:rPr>
              <a:t>можно рассматривать и как качественную характеристику любой образовательной технологии, её «сертификат безопасности для здоровья», и как совокупность тех принципов, приёмов, методов педагогической работы, которые дополняя традиционные технологии обучения и воспитания, наделяют их признаком здоровьесбережения.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70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224136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информационно-коммуникативные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331236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0" dirty="0"/>
              <a:t> 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Сочетание ИКТ связано с двумя видами технологий: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информационными и коммуникационными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/>
              <a:t>Информационная технология обучения </a:t>
            </a:r>
            <a:r>
              <a:rPr lang="ru-RU" sz="2000" b="0" i="1" dirty="0"/>
              <a:t>– это педагогическая технология, применяющая специальные способы, программные и технические средства (кино, аудио- и видеотехнику, компьютеры, телекоммуникационные сети) для работы с </a:t>
            </a:r>
            <a:r>
              <a:rPr lang="ru-RU" sz="2000" b="0" i="1" dirty="0" smtClean="0"/>
              <a:t>информацией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Коммуникационные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технологии 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определяют методы, способы и средства взаимодействия человека с внешней средой (обратный процесс также важен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789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40960" cy="100811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 модульного обучения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100628"/>
            <a:ext cx="4824536" cy="3984556"/>
          </a:xfrm>
        </p:spPr>
        <p:txBody>
          <a:bodyPr>
            <a:normAutofit/>
          </a:bodyPr>
          <a:lstStyle/>
          <a:p>
            <a:pPr algn="just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Технология модульного обучения -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это самостоятельное достижение цели учебно-познавательной деятельности в процессе работы с модулем. </a:t>
            </a:r>
          </a:p>
          <a:p>
            <a:pPr algn="just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Модуль –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это функциональный узел, в качестве которого выступает  дополнительная общеразвивающая программа, индивидуализированная по выполняемой деятельности. Содержание обучения представляется в законченных блоках. Максимум самостоятельной работы.</a:t>
            </a:r>
            <a:endParaRPr lang="ru-RU" sz="2000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к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456384" cy="3312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545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65760"/>
            <a:ext cx="4248472" cy="9030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заключение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345638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Новые педагогические технологии могут радикально перестроить процесс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обучения.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условиях дополнительного образования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обучающийся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развивается, участвуя в игровой, познавательной, трудовой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деятельности.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Цель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внедрения инновационных технологий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- дать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обучающимся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почувствовать радость труда в учении, пробудить в их сердцах чувство собственного достоинства, решить социальную проблему развития способностей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каждого,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включив его в активную деятельность, доведя представления по изучаемой теме до формирования устойчивых понятий и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умений.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Современные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технологии в работе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организаций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дополнительного образования детей сочетаются со всем ценным, что накоплено в отечественном и зарубежном опыте, в семейной и народной педагогике, они позволяют выбирать наиболее эффективные способы и приемы организации деятельности детей и создавать максимально комфортные условия для их общения, активности и саморазвития.</a:t>
            </a:r>
          </a:p>
          <a:p>
            <a:pPr algn="just"/>
            <a:endParaRPr lang="ru-RU" sz="2000" b="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0"/>
            <a:ext cx="1152128" cy="1540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97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4181088" cy="1695088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МЕТОДОЛОГИЯ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568952" cy="2952327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  Это совокупность методов, дающих представление о структуре, принципах построения, методах и средствах деятельности, формах и способах научного познания.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user\Desktop\инф. к зан 4 2 г.о\т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230425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1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3600400" cy="108012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ТЕХНОЛОГИЯ</a:t>
            </a: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8784976" cy="2808312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  Технология обучения –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системный метод планирования, применения и оценивания всего процесса обучения и усвоения знаний путем учёта человеческих и технических ресурсов и взаимодействия между ними для достижения более эффективной формы образования.</a:t>
            </a:r>
          </a:p>
          <a:p>
            <a:pPr marL="0" indent="0" algn="just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  Педагогическая технология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это такое построение деятельности педагога, в котором входящие в него действия представлены в определенной последовательности и предполагают достижения прогнозируемого результата.</a:t>
            </a:r>
          </a:p>
          <a:p>
            <a:endParaRPr lang="ru-RU" dirty="0"/>
          </a:p>
        </p:txBody>
      </p:sp>
      <p:pic>
        <p:nvPicPr>
          <p:cNvPr id="5" name="Рисунок 4" descr="C:\Users\user\Desktop\инф. к зан 4 2 г.о\т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8640"/>
            <a:ext cx="2521470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455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ПЕДАГОГИЧЕСКАЯ ТЕХНОЛОГИЯ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3960440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Понятие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«ПЕДАГОГИЧЕСКАЯ ТЕХНОЛОГИЯ» может рассматриваться в трёх аспектах: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научном –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как часть педагогической науки, изучающая и разрабатывающая цели, содержание и методы обучения и проектирующая педагогические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процессы;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процессуальном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как описание (алгоритм) процесса, совокупность целей, содержания, методов и средств достижения планируемых результатов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обучения;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i="1" dirty="0" err="1" smtClean="0">
                <a:solidFill>
                  <a:schemeClr val="accent2">
                    <a:lumMod val="50000"/>
                  </a:schemeClr>
                </a:solidFill>
              </a:rPr>
              <a:t>деятельностном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6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8012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СУЩНОСТЬ ПЕДАГОГИЧЕСКОЙ ТЕХНОЛОГИИ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3456384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       Как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и любая технология, педагогическая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технология представляет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собой процесс, при котором происходит качественное изменение воздействия на обучаемого. </a:t>
            </a:r>
          </a:p>
          <a:p>
            <a:pPr algn="just"/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    Педагогическую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технологию можно представить следующей формулой:</a:t>
            </a:r>
          </a:p>
          <a:p>
            <a:pPr algn="ctr"/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ПТ = ЦЕЛИ + ЗАДАЧИ + СОДЕРЖАНИЕ +МЕТОДЫ (ПРИЁМЫ, СРЕДСТВА) + ФОРМЫ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5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8280920" cy="126304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Критерии, составляющие педагогические технологии: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5688632" cy="345638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однозначное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строгое определение целей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(почему и для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чего);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отбор и структура содержания 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(что);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оптимальная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организация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образовательного 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процесса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(как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методы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приёмы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и средства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(с помощью чего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учёт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необходимого реального уровня квалификации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педагога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(кто</a:t>
            </a:r>
            <a:r>
              <a:rPr lang="ru-RU" sz="2000" b="0" i="1" dirty="0" smtClean="0">
                <a:solidFill>
                  <a:schemeClr val="accent2">
                    <a:lumMod val="50000"/>
                  </a:schemeClr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объективные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методы оценки результатов обучения </a:t>
            </a: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(так ли это).</a:t>
            </a:r>
          </a:p>
          <a:p>
            <a:endParaRPr lang="ru-RU" dirty="0"/>
          </a:p>
        </p:txBody>
      </p:sp>
      <p:pic>
        <p:nvPicPr>
          <p:cNvPr id="4" name="Рисунок 3" descr="C:\Users\user\Desktop\инф. к зан 4 2 г.о\т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18" y="2132330"/>
            <a:ext cx="2724150" cy="2593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49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КРИТЕРИИ ТЕХНОЛОГИЧНОСТИ и структура ПЕДАГОГИЧЕСКОЙ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3528392" cy="364163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  КРИТЕРИИ ТЕХНОЛОГИЧНОСТИ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концептуальность;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системность;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управляемость;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эффективность;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0" i="1" dirty="0">
                <a:solidFill>
                  <a:schemeClr val="accent2">
                    <a:lumMod val="50000"/>
                  </a:schemeClr>
                </a:solidFill>
              </a:rPr>
              <a:t>воспроизводимость.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1529787"/>
            <a:ext cx="4464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Перечисленные критерии технологичности определяют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структуру педагогической технологии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, которая включает в себя три части: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концептуальная основа;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содержательный компонент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обучения;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процессуальная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часть – технологический процесс.</a:t>
            </a:r>
            <a:endParaRPr lang="ru-RU" sz="20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139952" y="1340768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83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ДИДАКТИЧЕСКИЕ ПРИНЦИПЫ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05273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Дидактические принципы -  это руководящие положения, принципиальные закономерности, которые направляют деятельность педагога, помогают определить содержание, методы и формы обучения.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К ним относятся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принцип научности и доступности обучения;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принцип системности обучения и связи теории с практикой;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принцип сознательности и активности обучающихся в обучении при руководящей роли педагога;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принцип наглядности;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принцип прочности усвоения знаний и связи обучения со всесторонним развитием личности обучающегося;</a:t>
            </a:r>
          </a:p>
          <a:p>
            <a:endParaRPr lang="ru-RU" dirty="0"/>
          </a:p>
        </p:txBody>
      </p:sp>
      <p:pic>
        <p:nvPicPr>
          <p:cNvPr id="4" name="Рисунок 3" descr="C:\Users\user\Desktop\инф. к зан 4 2 г.о\т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448272" cy="3305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10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2032</TotalTime>
  <Words>1218</Words>
  <Application>Microsoft Office PowerPoint</Application>
  <PresentationFormat>Экран (4:3)</PresentationFormat>
  <Paragraphs>194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Углы</vt:lpstr>
      <vt:lpstr>Занятие №3  «Методология использования современных технологий в образовательном процессе организаций дополнительного образования»</vt:lpstr>
      <vt:lpstr>Сравнительная характеристика методики и технологии</vt:lpstr>
      <vt:lpstr>МЕТОДОЛОГИЯ</vt:lpstr>
      <vt:lpstr>ТЕХНОЛОГИЯ</vt:lpstr>
      <vt:lpstr>ПЕДАГОГИЧЕСКАЯ ТЕХНОЛОГИЯ</vt:lpstr>
      <vt:lpstr>СУЩНОСТЬ ПЕДАГОГИЧЕСКОЙ ТЕХНОЛОГИИ</vt:lpstr>
      <vt:lpstr>Критерии, составляющие педагогические технологии:</vt:lpstr>
      <vt:lpstr>КРИТЕРИИ ТЕХНОЛОГИЧНОСТИ и структура ПЕДАГОГИЧЕСКОЙ ТЕХНОЛОГИИ</vt:lpstr>
      <vt:lpstr>ДИДАКТИЧЕСКИЕ ПРИНЦИПЫ</vt:lpstr>
      <vt:lpstr>МЕТОДЫ ОБУЧЕНИЯ</vt:lpstr>
      <vt:lpstr>ПРИЁМЫ И СРЕДСТВА ОБУЧЕНИЯ</vt:lpstr>
      <vt:lpstr>ФОРМА ОБУЧЕНИЯ</vt:lpstr>
      <vt:lpstr>СПОСОБЫ ОБУЧЕНИЯ и основные формы педагогического общения</vt:lpstr>
      <vt:lpstr>Современные образовательные технологии</vt:lpstr>
      <vt:lpstr>Технология личностно-ориентированного развивающего обучения</vt:lpstr>
      <vt:lpstr>Технология индивидуализации обучения (адаптивная)</vt:lpstr>
      <vt:lpstr>Технология разноуровневого обучения</vt:lpstr>
      <vt:lpstr>групповые технологии</vt:lpstr>
      <vt:lpstr>Технология коллективной творческой деятельности </vt:lpstr>
      <vt:lpstr>Интерактивные технологии обучения</vt:lpstr>
      <vt:lpstr>Технология исследовательского (проблемного) обучения</vt:lpstr>
      <vt:lpstr>Технология игрового обучения</vt:lpstr>
      <vt:lpstr>Технология проектного обучения</vt:lpstr>
      <vt:lpstr> Здоровьесберегающие образовательные технологии</vt:lpstr>
      <vt:lpstr>информационно-коммуникативные технологии</vt:lpstr>
      <vt:lpstr>Технология модульного обучения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Lylia Mitkaleva</cp:lastModifiedBy>
  <cp:revision>164</cp:revision>
  <dcterms:created xsi:type="dcterms:W3CDTF">2018-12-12T07:27:41Z</dcterms:created>
  <dcterms:modified xsi:type="dcterms:W3CDTF">2023-12-01T08:26:51Z</dcterms:modified>
</cp:coreProperties>
</file>