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0" r:id="rId3"/>
    <p:sldId id="257" r:id="rId4"/>
    <p:sldId id="268" r:id="rId5"/>
    <p:sldId id="269" r:id="rId6"/>
    <p:sldId id="263" r:id="rId7"/>
    <p:sldId id="276" r:id="rId8"/>
    <p:sldId id="271" r:id="rId9"/>
    <p:sldId id="274" r:id="rId10"/>
    <p:sldId id="284" r:id="rId11"/>
    <p:sldId id="280" r:id="rId12"/>
    <p:sldId id="277" r:id="rId13"/>
    <p:sldId id="281" r:id="rId14"/>
    <p:sldId id="278" r:id="rId15"/>
    <p:sldId id="279" r:id="rId16"/>
    <p:sldId id="273" r:id="rId17"/>
    <p:sldId id="275" r:id="rId18"/>
    <p:sldId id="28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60"/>
  </p:normalViewPr>
  <p:slideViewPr>
    <p:cSldViewPr>
      <p:cViewPr>
        <p:scale>
          <a:sx n="94" d="100"/>
          <a:sy n="94" d="100"/>
        </p:scale>
        <p:origin x="-906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9A8D-3FA0-4FDA-B2EE-F11D11FDEE9A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14E4-ADDC-4E75-BFAC-7E0C9B33F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9A8D-3FA0-4FDA-B2EE-F11D11FDEE9A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14E4-ADDC-4E75-BFAC-7E0C9B33F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9A8D-3FA0-4FDA-B2EE-F11D11FDEE9A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14E4-ADDC-4E75-BFAC-7E0C9B33F0F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9A8D-3FA0-4FDA-B2EE-F11D11FDEE9A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14E4-ADDC-4E75-BFAC-7E0C9B33F0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9A8D-3FA0-4FDA-B2EE-F11D11FDEE9A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14E4-ADDC-4E75-BFAC-7E0C9B33F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9A8D-3FA0-4FDA-B2EE-F11D11FDEE9A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14E4-ADDC-4E75-BFAC-7E0C9B33F0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9A8D-3FA0-4FDA-B2EE-F11D11FDEE9A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14E4-ADDC-4E75-BFAC-7E0C9B33F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9A8D-3FA0-4FDA-B2EE-F11D11FDEE9A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14E4-ADDC-4E75-BFAC-7E0C9B33F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9A8D-3FA0-4FDA-B2EE-F11D11FDEE9A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14E4-ADDC-4E75-BFAC-7E0C9B33F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9A8D-3FA0-4FDA-B2EE-F11D11FDEE9A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14E4-ADDC-4E75-BFAC-7E0C9B33F0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9A8D-3FA0-4FDA-B2EE-F11D11FDEE9A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14E4-ADDC-4E75-BFAC-7E0C9B33F0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CA69A8D-3FA0-4FDA-B2EE-F11D11FDEE9A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2A914E4-ADDC-4E75-BFAC-7E0C9B33F0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980728"/>
            <a:ext cx="8640960" cy="1492492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28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Занятие № 2</a:t>
            </a:r>
            <a: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: </a:t>
            </a:r>
            <a:b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</a:br>
            <a: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«Основные </a:t>
            </a:r>
            <a:r>
              <a:rPr lang="ru-RU" sz="28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проблемы молодого </a:t>
            </a:r>
            <a: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педагогического работника: </a:t>
            </a:r>
            <a:r>
              <a:rPr lang="ru-RU" sz="28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решаем их вместе</a:t>
            </a:r>
            <a: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»</a:t>
            </a:r>
            <a:endParaRPr lang="ru-RU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5445224"/>
            <a:ext cx="4968552" cy="1152127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Школа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молодого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педагога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ОГБН ОО «ДТДМ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Руководитель: Миткалева Л.А.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г.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Ульяновск,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2023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г.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C:\Users\user\Desktop\зан3 1го\р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96952"/>
            <a:ext cx="1996153" cy="18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1939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36912"/>
            <a:ext cx="8424935" cy="348925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900" b="1" dirty="0" smtClean="0">
                <a:solidFill>
                  <a:schemeClr val="bg2">
                    <a:lumMod val="50000"/>
                  </a:schemeClr>
                </a:solidFill>
              </a:rPr>
              <a:t>!!! Очень </a:t>
            </a:r>
            <a:r>
              <a:rPr lang="ru-RU" sz="2900" b="1" dirty="0">
                <a:solidFill>
                  <a:schemeClr val="bg2">
                    <a:lumMod val="50000"/>
                  </a:schemeClr>
                </a:solidFill>
              </a:rPr>
              <a:t>сильная степень затруднений:</a:t>
            </a:r>
          </a:p>
          <a:p>
            <a:pPr algn="just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Демонстрация успехов обучающихся перед родителями, на сайте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организации.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ru-RU" sz="2900" b="1" dirty="0" smtClean="0">
                <a:solidFill>
                  <a:schemeClr val="bg2">
                    <a:lumMod val="50000"/>
                  </a:schemeClr>
                </a:solidFill>
              </a:rPr>
              <a:t>!!! Сильная степень затруднений:</a:t>
            </a:r>
            <a:endParaRPr lang="ru-RU" sz="29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Организация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индивидуальной и групповой деятельности обучающихся с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учётом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возраста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детей.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Умение создания ситуаций успеха в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обучении.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Работа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одарёнными детьми.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Умение принимать решение в сложных педагогических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ситуациях.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8328"/>
            <a:ext cx="8147248" cy="208256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Затруднения в педагогической деятельности </a:t>
            </a:r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молодых педагогов            ОГБН </a:t>
            </a:r>
            <a:r>
              <a:rPr lang="ru-RU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О</a:t>
            </a:r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О «ДТДМ»</a:t>
            </a:r>
            <a:b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</a:rPr>
              <a:t>(результаты анкетирования)</a:t>
            </a:r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3600" b="1" i="1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sz="2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700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708920"/>
            <a:ext cx="8640960" cy="3312368"/>
          </a:xfrm>
        </p:spPr>
        <p:txBody>
          <a:bodyPr/>
          <a:lstStyle/>
          <a:p>
            <a:pPr algn="just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С психологической точки зрения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- развитие устойчивого положительного отношения к избранной профессии, проявляющееся в субъективном чувстве удовлетворенности; </a:t>
            </a:r>
          </a:p>
          <a:p>
            <a:pPr algn="just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С социальной точки зрения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- процесс вхождения начинающего педагога в новую социальную среду, а именно, в систему межличностных отношений определенного коллектива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25306"/>
            <a:ext cx="6696744" cy="1375502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Профессиональная </a:t>
            </a:r>
            <a:b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адаптация</a:t>
            </a:r>
            <a:endParaRPr lang="ru-RU" dirty="0"/>
          </a:p>
        </p:txBody>
      </p:sp>
      <p:pic>
        <p:nvPicPr>
          <p:cNvPr id="4" name="Рисунок 3" descr="C:\Users\user\Desktop\зан3 1го\р2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2" t="14602" r="19069" b="2728"/>
          <a:stretch/>
        </p:blipFill>
        <p:spPr bwMode="auto">
          <a:xfrm>
            <a:off x="7092280" y="332656"/>
            <a:ext cx="1728192" cy="1368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5961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492896"/>
            <a:ext cx="8568952" cy="406531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Период вхождения в профессиональную деятельность называют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профессиональной адаптацией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Выделяют несколько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аспектов адаптации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педагога 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к новой среде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pPr lvl="0" algn="just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организационный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– усвоение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роли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педагога в общей организационной структуре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образовательной организации, привыкание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к новым условиям трудовой деятельности: нормативно-правовым, социально-экономическим, морально-психологическим, организационно-управленческим;</a:t>
            </a:r>
          </a:p>
          <a:p>
            <a:pPr lvl="0" algn="just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психофизиологический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– приспособление к физическим и психологическим нагрузкам педагога, его физиологическим условиям труда;</a:t>
            </a:r>
          </a:p>
          <a:p>
            <a:pPr lvl="0" algn="just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профессиональный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– освоение молодым педагогом всех видов деятельности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соответствии с должностными обязанностями этическими нормами, доведение основных показателей деятельности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педагога до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необходимого уровня;</a:t>
            </a:r>
          </a:p>
          <a:p>
            <a:pPr algn="just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социально-психологический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– приспособление к относительно новому социуму, нормам поведения и взаимоотношениям в педагогическом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коллективе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, принятие единых педагогических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требований.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59832" y="338328"/>
            <a:ext cx="5832648" cy="1252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Аспекты адаптации молодых педагогов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 descr="C:\Users\user\Desktop\зан3 1го\п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880320" cy="18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6694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348880"/>
            <a:ext cx="8496943" cy="432048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Знакомство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молодого педагога с деятельностью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образовательной организации,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методического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объединения. </a:t>
            </a:r>
          </a:p>
          <a:p>
            <a:pPr algn="just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Поддержка опытных коллег. </a:t>
            </a:r>
          </a:p>
          <a:p>
            <a:pPr algn="just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Методическое объединение, методист,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педагог-наставник оказывают помощь в вопросах методики преподавания, специфики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образовательного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процесса и оценивания результатов обучения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обучающихся. </a:t>
            </a:r>
          </a:p>
          <a:p>
            <a:pPr algn="just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Чаще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всего молодые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педагоги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сталкиваются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 проблемами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 методического и организационного характера из-за отсутствия какой-либо теоретической основы.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43808" y="260648"/>
            <a:ext cx="5976664" cy="194421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Вхождение в должность</a:t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sz="2700" i="1" dirty="0" smtClean="0">
                <a:solidFill>
                  <a:schemeClr val="accent1">
                    <a:lumMod val="75000"/>
                  </a:schemeClr>
                </a:solidFill>
              </a:rPr>
              <a:t>(1 </a:t>
            </a:r>
            <a:r>
              <a:rPr lang="ru-RU" sz="2700" i="1" dirty="0">
                <a:solidFill>
                  <a:schemeClr val="accent1">
                    <a:lumMod val="75000"/>
                  </a:schemeClr>
                </a:solidFill>
              </a:rPr>
              <a:t>год работы)</a:t>
            </a:r>
            <a:endParaRPr lang="ru-RU" sz="2700" dirty="0"/>
          </a:p>
        </p:txBody>
      </p:sp>
      <p:pic>
        <p:nvPicPr>
          <p:cNvPr id="5" name="Рисунок 4" descr="https://st3.depositphotos.com/4431055/12920/i/950/depositphotos_129206974-stock-photo-young-male-teache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808312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5324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780928"/>
            <a:ext cx="8640959" cy="3744416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В течение этого периода молодой педагог включается в конкурсное движение: конкурс педагогического мастерства, конкурс методических разработок, конкурс открытых уроков и т.д. Обретение такого опыта позволяет более широко реализоваться в профессии.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Определить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свои конкурентные преимущества и увидеть недостатки.          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этот период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желательно, чтобы молодой педагог прошел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процедуру аттестации на первую квалификационную категорию. 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 этот период педагог должен активно участвовать в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семинарах и конференциях профессиональной направленности.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31840" y="188640"/>
            <a:ext cx="5760640" cy="23042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Профессиональное  становление 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и развитие 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sz="2700" i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2700" i="1" dirty="0">
                <a:solidFill>
                  <a:schemeClr val="accent1">
                    <a:lumMod val="75000"/>
                  </a:schemeClr>
                </a:solidFill>
              </a:rPr>
              <a:t>2-3 год работы)</a:t>
            </a:r>
          </a:p>
        </p:txBody>
      </p:sp>
      <p:pic>
        <p:nvPicPr>
          <p:cNvPr id="4" name="Рисунок 3" descr="http://mtdata.ru/u25/photo60B4/20759922346-0/origina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952328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408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276872"/>
            <a:ext cx="8712967" cy="455192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На 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</a:rPr>
              <a:t>успех профессиональной адаптации указывают несколько показателей:</a:t>
            </a:r>
          </a:p>
          <a:p>
            <a:pPr lvl="0" algn="just"/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в какой степени работа вызывает у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молодого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педагога чувство напряжения, тревоги, неуверенности;</a:t>
            </a:r>
          </a:p>
          <a:p>
            <a:pPr lvl="0" algn="just"/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в какой степени педагог овладел знаниями и навыками, необходимыми для работы;</a:t>
            </a:r>
          </a:p>
          <a:p>
            <a:pPr lvl="0" algn="just"/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в какой степени закончен ориентированный этап, этап знакомства с новой должностью;</a:t>
            </a:r>
          </a:p>
          <a:p>
            <a:pPr lvl="0" algn="just"/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каковы мотивы выбора данной профессии;</a:t>
            </a:r>
          </a:p>
          <a:p>
            <a:pPr lvl="0" algn="just"/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насколько педагог овладел профессиональной ролью (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обрёл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ли свой стиль деятельности);</a:t>
            </a:r>
          </a:p>
          <a:p>
            <a:pPr lvl="0" algn="just"/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насколько у педагога выражено желание повышения профессиональной компетентности;</a:t>
            </a:r>
          </a:p>
          <a:p>
            <a:pPr lvl="0" algn="just"/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в какой степени педагог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удовлетворён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выполняемой работой и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её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результатами;</a:t>
            </a:r>
          </a:p>
          <a:p>
            <a:pPr lvl="0" algn="just"/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какова оценка педагогическим коллективом достижений работы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педагога.</a:t>
            </a:r>
            <a:endParaRPr lang="ru-RU" sz="1800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9924" y="237365"/>
            <a:ext cx="5770548" cy="18002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Завершающий этап адаптации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i="1" dirty="0" smtClean="0">
                <a:solidFill>
                  <a:schemeClr val="accent1">
                    <a:lumMod val="75000"/>
                  </a:schemeClr>
                </a:solidFill>
              </a:rPr>
              <a:t>(4 год)</a:t>
            </a:r>
            <a:endParaRPr lang="ru-RU" sz="27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 descr="C:\Users\user\Desktop\п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2" y="215589"/>
            <a:ext cx="2808312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5755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88840"/>
            <a:ext cx="8640959" cy="4968552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Ты очень близкий человек для своего воспитанника. Постарайся, чтобы он был всегда открыт для тебя. Стань ему другом и наставником.</a:t>
            </a:r>
          </a:p>
          <a:p>
            <a:pPr lvl="0" algn="just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бойся признаться в своем незнании какого-нибудь вопроса. Будь вместе с ними в поиске. </a:t>
            </a:r>
          </a:p>
          <a:p>
            <a:pPr lvl="0" algn="just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Постарайся вселить в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ребёнка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веру в себя, в его успех. Тогда многие вершины для него станут преодолимыми. </a:t>
            </a:r>
          </a:p>
          <a:p>
            <a:pPr lvl="0" algn="just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требуй на занятии "идеальной дисциплины". Не будь авторитарным. Помни, занятие - это частичка жизни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ребёнка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Он не должен быть скованным и зажатым. Формируй в нем личность открытую, увлеченную, раскованную, способную творить, всесторонне развитую. </a:t>
            </a:r>
          </a:p>
          <a:p>
            <a:pPr lvl="0" algn="just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Стремись к тому, чтобы твои занятия не стали шаблонными, проведенными "по трафарету". Пусть на занятиях свершаются открытия, рождаются истины, покоряются вершины, продолжаются поиски. </a:t>
            </a:r>
          </a:p>
          <a:p>
            <a:pPr lvl="0" algn="just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Входи к детям с улыбкой. Неси детям добрую энергию: при встрече загляни каждому в глаза, узнай его настроение и поддержи, если ему грустно. </a:t>
            </a:r>
          </a:p>
          <a:p>
            <a:pPr lvl="0" algn="just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Будь в поиске возможности найти путь преодоления постигшей неудачи. </a:t>
            </a:r>
          </a:p>
          <a:p>
            <a:pPr lvl="0" algn="just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Помни, каждое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твоё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занятие должно быть пусть маленьким, но шагом вперед, к узнаванию нового, неведомого.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07904" y="204773"/>
            <a:ext cx="5184576" cy="1568043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Рекомендации молодому педагогу</a:t>
            </a:r>
            <a:br>
              <a:rPr lang="ru-RU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sz="1800" dirty="0">
                <a:solidFill>
                  <a:schemeClr val="bg2">
                    <a:lumMod val="90000"/>
                  </a:schemeClr>
                </a:solidFill>
              </a:rPr>
              <a:t>(по материалам книги «Шаг в будущее»)</a:t>
            </a:r>
          </a:p>
        </p:txBody>
      </p:sp>
      <p:pic>
        <p:nvPicPr>
          <p:cNvPr id="6" name="Рисунок 5" descr="http://www.bju.edu/academics/programs/elementary-education/20131016elem-ed1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2"/>
          <a:stretch/>
        </p:blipFill>
        <p:spPr bwMode="auto">
          <a:xfrm>
            <a:off x="251520" y="188640"/>
            <a:ext cx="3456384" cy="1728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5755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916832"/>
            <a:ext cx="8784976" cy="5184576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Ребёнок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обучении всегда должен преодолевать трудность. Ибо только в трудности развиваются способности, необходимые для их преодоления. Умей определить "планку" трудности. Она не должна быть завышенной или заниженной. </a:t>
            </a:r>
          </a:p>
          <a:p>
            <a:pPr lvl="0" algn="just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Учи своих обучающихся трудиться. Не ищи легкого пути в обучении. Но помни, как важно поддержать, ободрить, быть рядом в трудной ситуации. Чувствуй, где необходимы твое плечо, твои знания, твой опыт. </a:t>
            </a:r>
          </a:p>
          <a:p>
            <a:pPr lvl="0" algn="just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Поверь в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ребёнка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Дай ему крылья. Дай ему надежду. </a:t>
            </a:r>
          </a:p>
          <a:p>
            <a:pPr lvl="0" algn="just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скрывай от детей своих добрых чувств, но помни: среди них никогда не должно быть особого места для "любимчиков". Постарайся в каждом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ребёнке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увидеть предначертанное ему, открой его ему самому,  и развей в нем то скрытое, 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чём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он и не подозревает. </a:t>
            </a:r>
          </a:p>
          <a:p>
            <a:pPr lvl="0" algn="just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Помни о том, что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ребёнку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должно быть интересно на занятии. Только когда интересно,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ребёнок придёт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 тебе. </a:t>
            </a:r>
          </a:p>
          <a:p>
            <a:pPr lvl="0" algn="just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общении с родителями своих воспитанников помни, что их дети - самое дорогое в жизни. Будь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умён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 тактичен. Находи нужные слова. Постарайся не обидеть и не унизить их достоинство. </a:t>
            </a:r>
          </a:p>
          <a:p>
            <a:pPr lvl="0" algn="just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бойся извиниться, если оказался неправ. Твой авторитет в глазах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обучающихся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только повысится. Будь терпелив и к их ошибкам. </a:t>
            </a:r>
          </a:p>
          <a:p>
            <a:pPr lvl="0" algn="just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Живи с детьми полной жизнью. Радуйся и огорчайся вместе с ними. Увлекайся и удивляйся. Шути и наставляй. Учи быть нетерпеливыми ко лжи и насилию. Учи справедливости, упорству,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правдивости.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0017" y="185501"/>
            <a:ext cx="6048672" cy="158417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Рекомендации 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молодому педагогу</a:t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(по материалам книги «Шаг в будущее</a:t>
            </a: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»)</a:t>
            </a:r>
            <a:endParaRPr lang="ru-RU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 descr="http://www.int-edu.ru/sites/default/files/seminars/metody_prepodavaniya_osnovnyh_shkolnyh_predmetov_s_ispolzovaniem_programmnyh_sred_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1506"/>
            <a:ext cx="2736304" cy="16233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598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492896"/>
            <a:ext cx="8640960" cy="4032448"/>
          </a:xfrm>
        </p:spPr>
        <p:txBody>
          <a:bodyPr/>
          <a:lstStyle/>
          <a:p>
            <a:pPr marL="0" indent="0" algn="just">
              <a:buNone/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«Со мной работали десятки молодых педагогов. Я убедился, что как бы человек успешно не кончил педагогический вуз, как бы он не был талантлив, а если не будет учиться на опыте, никогда не будет хорошим педагогом…»  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А.С. Макаренко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 descr="C:\Users\user\Desktop\п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648"/>
            <a:ext cx="3392656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4971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11831" cy="630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024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ПРОФЕССИЯ – ПЕДАГОГ ДОПОЛНИТЕЛЬНОГО ОБРАЗОВАНИЯ</a:t>
            </a:r>
            <a:endParaRPr lang="ru-RU" sz="36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Объект 3" descr="C:\Users\user\Desktop\зан3 1го\3 1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" t="15639" r="1631"/>
          <a:stretch/>
        </p:blipFill>
        <p:spPr bwMode="auto">
          <a:xfrm>
            <a:off x="467544" y="1628800"/>
            <a:ext cx="8280920" cy="5040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4295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564904"/>
            <a:ext cx="5688632" cy="352839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Под профессиональной компетентностью педагога дополнительного образования понимается совокупность профессиональных и личностных качеств, необходимых для успешной педагогической деятельности.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ПРОФЕССИОНАЛЬНАЯ КОМПЕТЕНТНОСТЬ</a:t>
            </a:r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18419"/>
            <a:ext cx="3126493" cy="273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79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564904"/>
            <a:ext cx="5140093" cy="348925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потребность в постоянном обновлении базовой матрицы знаний;</a:t>
            </a:r>
          </a:p>
          <a:p>
            <a:pPr algn="just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владение современными способами познания, ИКТ;</a:t>
            </a:r>
          </a:p>
          <a:p>
            <a:pPr algn="just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способность трансформирования нового знания в содержание обучения современного обучающегося;</a:t>
            </a:r>
          </a:p>
          <a:p>
            <a:pPr algn="just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способность к продуктивной коммуникации.</a:t>
            </a:r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ДИДАКТИЧЕСКАЯ КУЛЬТУРА: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707" y="2708920"/>
            <a:ext cx="3336628" cy="250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561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ПРОФЕССИОНАЛЬНО-ПЕДАГОГИЧЕСКИЕ УМЕНИЯ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 descr="C:\Users\user\Desktop\зан3 1го\3 1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2" t="22411" r="2762" b="4708"/>
          <a:stretch/>
        </p:blipFill>
        <p:spPr bwMode="auto">
          <a:xfrm>
            <a:off x="395536" y="2276872"/>
            <a:ext cx="8496944" cy="4182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81981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348880"/>
            <a:ext cx="8640959" cy="417646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широкая общая культура, основная педагогическая и профессиональная подготовка, педагогическое мастерство, постоянная работа над собой, нравственность, авторитет и педагогический такт, творческий характер педагогической профессии;</a:t>
            </a:r>
          </a:p>
          <a:p>
            <a:pPr algn="just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успешность выработки индивидуального стиля в значительной степени определяет успешность профессионального становления педагога, его удовлетворенность трудом, рост его мастерства, объективную результативность его деятельности; </a:t>
            </a:r>
          </a:p>
          <a:p>
            <a:pPr algn="just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педагогическое новаторство, которое включает в себя внесение и реализацию существенно новых, прогрессивных теоретических идей, принципов и методов в процессе обучения и воспитания;</a:t>
            </a:r>
          </a:p>
          <a:p>
            <a:pPr algn="just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педагогические технологии, которые он применяет в своей деятельности, насколько они современны.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47864" y="141113"/>
            <a:ext cx="5616624" cy="2063751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Профессионального педагога дополнительного образования характеризует</a:t>
            </a:r>
            <a:r>
              <a:rPr lang="ru-RU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:</a:t>
            </a:r>
            <a:endParaRPr lang="ru-RU" sz="3200" dirty="0"/>
          </a:p>
        </p:txBody>
      </p:sp>
      <p:pic>
        <p:nvPicPr>
          <p:cNvPr id="4" name="Рисунок 3" descr="C:\Users\user\Desktop\п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096344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5918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204864"/>
            <a:ext cx="8640961" cy="446449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«Барьеры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» общения, затрудняющие решения педагогических задач: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несовпадения установок, боязнь группы, отсутствие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контакта,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наличие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конфликтов с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обучающимися, сужение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функции общения,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боязнь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педагогической ошибки,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подражание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. 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результате оказываются обеднёнными и личные контакты с детьми, без эмоционального богатства которых невозможна продуктивная, и одухотворенная положительными мотивами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деятельность.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Сложность работы молодого педагога заключается в том, что с началом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образовательной деятельности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ему придется принимать решения учебного и воспитательного характера, которые не могут быть подсказаны ни инструкцией, ни учебниками педагогики и методики. Педагогическая деятельность ставит перед молодым педагогом практические вопросы ежедневно, ежечасно, и решать их ему приходится самому, полагаясь на собственные знания, полученные в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вузе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03848" y="260648"/>
            <a:ext cx="5704284" cy="18002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Затруднения в педагогической деятельности молодого </a:t>
            </a:r>
            <a:r>
              <a:rPr lang="ru-RU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педагога</a:t>
            </a:r>
            <a:endParaRPr lang="ru-RU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Рисунок 5" descr="http://themodernera.org/wp-content/uploads/2015/06/Screen-Shot-2015-06-16-at-7.39.29-PM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880320" cy="18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4645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36912"/>
            <a:ext cx="8640959" cy="3489251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Большая загруженность мешает заниматься самосовершенствованием, что приводит к нехватке профессиональной информации.</a:t>
            </a:r>
          </a:p>
          <a:p>
            <a:pPr algn="just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Не всегда есть доступ к современным техническим средствам обучения.</a:t>
            </a:r>
          </a:p>
          <a:p>
            <a:pPr algn="just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Трудности в организации воспитательной работы в объединении.</a:t>
            </a:r>
          </a:p>
          <a:p>
            <a:pPr algn="just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Трудности в организации работы с родителями.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6048672" cy="1728192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Затруднения в педагогической деятельности молодого педагога</a:t>
            </a:r>
            <a:endParaRPr lang="ru-RU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8640"/>
            <a:ext cx="2438400" cy="232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6805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1542</TotalTime>
  <Words>1099</Words>
  <Application>Microsoft Office PowerPoint</Application>
  <PresentationFormat>Экран (4:3)</PresentationFormat>
  <Paragraphs>82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Занятие № 2:  «Основные проблемы молодого педагогического работника: решаем их вместе»</vt:lpstr>
      <vt:lpstr>Презентация PowerPoint</vt:lpstr>
      <vt:lpstr>ПРОФЕССИЯ – ПЕДАГОГ ДОПОЛНИТЕЛЬНОГО ОБРАЗОВАНИЯ</vt:lpstr>
      <vt:lpstr>ПРОФЕССИОНАЛЬНАЯ КОМПЕТЕНТНОСТЬ</vt:lpstr>
      <vt:lpstr>ДИДАКТИЧЕСКАЯ КУЛЬТУРА:</vt:lpstr>
      <vt:lpstr>ПРОФЕССИОНАЛЬНО-ПЕДАГОГИЧЕСКИЕ УМЕНИЯ</vt:lpstr>
      <vt:lpstr>Профессионального педагога дополнительного образования характеризует:</vt:lpstr>
      <vt:lpstr>Затруднения в педагогической деятельности молодого педагога</vt:lpstr>
      <vt:lpstr>Затруднения в педагогической деятельности молодого педагога</vt:lpstr>
      <vt:lpstr>Затруднения в педагогической деятельности молодых педагогов            ОГБН ОО «ДТДМ» (результаты анкетирования) </vt:lpstr>
      <vt:lpstr>Профессиональная  адаптация</vt:lpstr>
      <vt:lpstr>Аспекты адаптации молодых педагогов</vt:lpstr>
      <vt:lpstr>Вхождение в должность (1 год работы)</vt:lpstr>
      <vt:lpstr>Профессиональное  становление и развитие  (2-3 год работы)</vt:lpstr>
      <vt:lpstr>Завершающий этап адаптации  (4 год)</vt:lpstr>
      <vt:lpstr>Рекомендации молодому педагогу (по материалам книги «Шаг в будущее»)</vt:lpstr>
      <vt:lpstr>Рекомендации молодому педагогу (по материалам книги «Шаг в будущее»)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Дворец Творчества</dc:creator>
  <cp:lastModifiedBy>Lylia Mitkaleva</cp:lastModifiedBy>
  <cp:revision>126</cp:revision>
  <dcterms:created xsi:type="dcterms:W3CDTF">2018-11-13T07:47:34Z</dcterms:created>
  <dcterms:modified xsi:type="dcterms:W3CDTF">2023-09-25T11:02:18Z</dcterms:modified>
</cp:coreProperties>
</file>