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7" r:id="rId4"/>
    <p:sldId id="300" r:id="rId5"/>
    <p:sldId id="301" r:id="rId6"/>
    <p:sldId id="269" r:id="rId7"/>
    <p:sldId id="286" r:id="rId8"/>
    <p:sldId id="302" r:id="rId9"/>
    <p:sldId id="303" r:id="rId10"/>
    <p:sldId id="278" r:id="rId11"/>
    <p:sldId id="260" r:id="rId12"/>
    <p:sldId id="309" r:id="rId13"/>
    <p:sldId id="310" r:id="rId14"/>
    <p:sldId id="311" r:id="rId15"/>
    <p:sldId id="308" r:id="rId16"/>
    <p:sldId id="307" r:id="rId17"/>
    <p:sldId id="305" r:id="rId18"/>
    <p:sldId id="295" r:id="rId19"/>
    <p:sldId id="304" r:id="rId20"/>
    <p:sldId id="312" r:id="rId21"/>
    <p:sldId id="313" r:id="rId22"/>
    <p:sldId id="314" r:id="rId23"/>
    <p:sldId id="315" r:id="rId24"/>
    <p:sldId id="290" r:id="rId25"/>
    <p:sldId id="316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476672"/>
            <a:ext cx="5904656" cy="1944216"/>
          </a:xfrm>
        </p:spPr>
        <p:txBody>
          <a:bodyPr/>
          <a:lstStyle/>
          <a:p>
            <a:pPr algn="ctr"/>
            <a:r>
              <a:rPr lang="ru-RU" sz="2400" dirty="0" smtClean="0"/>
              <a:t>ЗАНЯТИЕ №1:</a:t>
            </a:r>
            <a:br>
              <a:rPr lang="ru-RU" sz="2400" dirty="0" smtClean="0"/>
            </a:br>
            <a:r>
              <a:rPr lang="ru-RU" sz="2400" dirty="0" smtClean="0"/>
              <a:t>«Введение</a:t>
            </a:r>
            <a:r>
              <a:rPr lang="ru-RU" sz="2400" dirty="0"/>
              <a:t>. Профессиональная деятельность педагогического работника </a:t>
            </a:r>
            <a:r>
              <a:rPr lang="ru-RU" sz="2400" dirty="0" smtClean="0"/>
              <a:t>ОГБН </a:t>
            </a:r>
            <a:r>
              <a:rPr lang="ru-RU" sz="2400" dirty="0"/>
              <a:t>ОО «ДТДМ»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5184576" cy="885224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/>
              <a:t>Школа молодого педагога ОГБН ОО «ДТДМ» </a:t>
            </a:r>
          </a:p>
          <a:p>
            <a:pPr algn="ctr"/>
            <a:r>
              <a:rPr lang="ru-RU" sz="1200" b="1" dirty="0" smtClean="0"/>
              <a:t>Руководитель: Миткалева Л.А.</a:t>
            </a:r>
          </a:p>
          <a:p>
            <a:pPr algn="ctr"/>
            <a:r>
              <a:rPr lang="ru-RU" sz="1200" b="1" dirty="0" smtClean="0"/>
              <a:t> </a:t>
            </a:r>
            <a:r>
              <a:rPr lang="ru-RU" sz="1200" b="1" dirty="0" smtClean="0"/>
              <a:t>2023 </a:t>
            </a:r>
            <a:r>
              <a:rPr lang="ru-RU" sz="1200" b="1" dirty="0" smtClean="0"/>
              <a:t>г.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3672408" cy="2448272"/>
          </a:xfrm>
          <a:prstGeom prst="rect">
            <a:avLst/>
          </a:prstGeom>
        </p:spPr>
      </p:pic>
      <p:pic>
        <p:nvPicPr>
          <p:cNvPr id="5" name="Рисунок 4" descr="C:\Users\user\Desktop\сертификат ШМП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77733"/>
          <a:stretch/>
        </p:blipFill>
        <p:spPr bwMode="auto">
          <a:xfrm>
            <a:off x="611560" y="256638"/>
            <a:ext cx="1584176" cy="1372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37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Федеральный </a:t>
            </a:r>
            <a:r>
              <a:rPr lang="ru-RU" sz="2000" dirty="0" smtClean="0"/>
              <a:t>закон РФ №</a:t>
            </a:r>
            <a:r>
              <a:rPr lang="ru-RU" sz="2000" dirty="0"/>
              <a:t>273-ФЗ «Об образовании в российской федерации» </a:t>
            </a:r>
            <a:r>
              <a:rPr lang="ru-RU" sz="2000" dirty="0" smtClean="0"/>
              <a:t>от </a:t>
            </a:r>
            <a:r>
              <a:rPr lang="ru-RU" sz="2000" dirty="0"/>
              <a:t>29.12.2012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172400" cy="2160240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Статья 10. Структура системы образования: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6. Дополнительное образование включает в себя такие подвиды, как дополнительное образование детей и взрослых и дополнительное профессиональное образование. </a:t>
            </a:r>
          </a:p>
          <a:p>
            <a:pPr algn="just"/>
            <a:r>
              <a:rPr lang="ru-RU" sz="1200" b="1" dirty="0" smtClean="0">
                <a:solidFill>
                  <a:schemeClr val="accent1"/>
                </a:solidFill>
              </a:rPr>
              <a:t>Статья 12. Образовательные программы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4. К дополнительным образовательным программам относятся: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1) дополнительные общеобразовательные программы – дополнительные общеразвивающие программы, дополнительные предпрофессиональные программы;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2) дополнительные профессиональные программы – программы повышения квалификации, программы профессиональной подготовки.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9058" y="3226795"/>
            <a:ext cx="7056784" cy="54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Дополнительные образовательные программы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9058" y="4000581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Дополнительные общеобразовательные программы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3514" y="3951275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Дополнительные профессиональные программы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1085482" y="5095889"/>
            <a:ext cx="840614" cy="163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/>
              <a:t>Дополнительные общеразвивающие программы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16170" y="5115625"/>
            <a:ext cx="864096" cy="163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/>
              <a:t>Дополнительные предпрофессиональные программы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31813" y="5085182"/>
            <a:ext cx="840614" cy="164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/>
              <a:t>Программы </a:t>
            </a:r>
            <a:r>
              <a:rPr lang="ru-RU" sz="1000" dirty="0"/>
              <a:t>повышения квалификации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22250" y="5110272"/>
            <a:ext cx="792087" cy="164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/>
              <a:t>Программы </a:t>
            </a:r>
            <a:r>
              <a:rPr lang="ru-RU" sz="1000" dirty="0"/>
              <a:t>профессиональной подготовки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52120" y="3766837"/>
            <a:ext cx="336558" cy="18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555776" y="3766837"/>
            <a:ext cx="288032" cy="18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0"/>
          </p:cNvCxnSpPr>
          <p:nvPr/>
        </p:nvCxnSpPr>
        <p:spPr>
          <a:xfrm flipH="1">
            <a:off x="1505789" y="4792669"/>
            <a:ext cx="83749" cy="30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0"/>
          </p:cNvCxnSpPr>
          <p:nvPr/>
        </p:nvCxnSpPr>
        <p:spPr>
          <a:xfrm>
            <a:off x="2843808" y="4743363"/>
            <a:ext cx="204410" cy="37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0"/>
          </p:cNvCxnSpPr>
          <p:nvPr/>
        </p:nvCxnSpPr>
        <p:spPr>
          <a:xfrm flipH="1">
            <a:off x="5652120" y="4743363"/>
            <a:ext cx="168279" cy="34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6" idx="0"/>
          </p:cNvCxnSpPr>
          <p:nvPr/>
        </p:nvCxnSpPr>
        <p:spPr>
          <a:xfrm>
            <a:off x="6966266" y="4743363"/>
            <a:ext cx="252028" cy="366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5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986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Дополнительные общеразвивающие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9416"/>
            <a:ext cx="7427169" cy="484632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Разработка основных общеобразовательных программ в соответствии  с Федеральным </a:t>
            </a:r>
            <a:r>
              <a:rPr lang="ru-RU" sz="1600" dirty="0" smtClean="0">
                <a:solidFill>
                  <a:schemeClr val="accent1"/>
                </a:solidFill>
              </a:rPr>
              <a:t>законом РФ №273-ФЗ </a:t>
            </a:r>
            <a:r>
              <a:rPr lang="ru-RU" sz="1600" dirty="0">
                <a:solidFill>
                  <a:schemeClr val="accent1"/>
                </a:solidFill>
              </a:rPr>
              <a:t>«Об образовании в Российской Федерации»  относится к </a:t>
            </a:r>
            <a:r>
              <a:rPr lang="ru-RU" sz="1600" dirty="0" smtClean="0">
                <a:solidFill>
                  <a:schemeClr val="accent1"/>
                </a:solidFill>
              </a:rPr>
              <a:t>компетенции организации</a:t>
            </a:r>
            <a:r>
              <a:rPr lang="ru-RU" sz="1600" dirty="0">
                <a:solidFill>
                  <a:schemeClr val="accent1"/>
                </a:solidFill>
              </a:rPr>
              <a:t>, осуществляющей образовательную </a:t>
            </a:r>
            <a:r>
              <a:rPr lang="ru-RU" sz="1600" dirty="0" smtClean="0">
                <a:solidFill>
                  <a:schemeClr val="accent1"/>
                </a:solidFill>
              </a:rPr>
              <a:t>деятельность.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924944"/>
            <a:ext cx="63367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организация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4077072"/>
            <a:ext cx="1368152" cy="2350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Разрабатывает и утверждает программы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1594" y="4077072"/>
            <a:ext cx="1428437" cy="2350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Определяет самостоятельно содержание программ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4077072"/>
            <a:ext cx="1368152" cy="2350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Указывает сроки обучения по программам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55676" y="3356992"/>
            <a:ext cx="3960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28184" y="335699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45812" y="33569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участники образовательных отношений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3714776" cy="3714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Участниками образовательных отношений являются: 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деятельность.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!!!Согласно «Конвенции о правах ребенка» (1989)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ребенком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является каждый человек до достижения им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18 лет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7038"/>
          <a:stretch>
            <a:fillRect/>
          </a:stretch>
        </p:blipFill>
        <p:spPr bwMode="auto">
          <a:xfrm>
            <a:off x="4286248" y="2143116"/>
            <a:ext cx="3643338" cy="27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Каждый обучающийся заслуживает индивидуального подхода к организации жизнедеятельности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2843808" y="2996952"/>
            <a:ext cx="266429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ОБУЧАЮЩИЙСЯ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700808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Развитие творческой индивидуальности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700808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Формирование мотивации к познанию и творчеству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1700808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Создание ситуации успеха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5013774"/>
            <a:ext cx="20882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Психолого-педагогическая поддержка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1" y="5013774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Самореализация личности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501377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Организация социального опыта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67544" y="3140968"/>
            <a:ext cx="1944216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92D050"/>
                </a:solidFill>
              </a:rPr>
              <a:t>Дополнительное образование детей</a:t>
            </a:r>
            <a:endParaRPr lang="ru-RU" sz="1400" dirty="0">
              <a:solidFill>
                <a:srgbClr val="92D05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411760" y="278092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75956" y="27809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117927" y="2780928"/>
            <a:ext cx="1038249" cy="4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763688" y="4293096"/>
            <a:ext cx="1224136" cy="72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75956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64089" y="4293096"/>
            <a:ext cx="1296143" cy="72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785818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Педагогическая профессия относится к профессиям типа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«Человек-Человек».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Согласно Е.А. Климову, этот тип профессий определяется следующими качествами человека: устойчиво хорошим самочувствием в ходе работы с людьми, потребностью в общении, способностью мысленно ставить себя на место другого человека, способностью быстро понимать намерения, помыслы, настроение других людей, способностью быстро разбираться во взаимоотношениях людей, способностью хорошо помнить, держать в уме знание о личных качествах многих и разных людей и 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4614866" cy="7486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ЧЕЛОВЕК-ЧЕЛОВЕК</a:t>
            </a:r>
            <a:endParaRPr lang="ru-RU" dirty="0"/>
          </a:p>
        </p:txBody>
      </p:sp>
      <p:pic>
        <p:nvPicPr>
          <p:cNvPr id="5" name="Рисунок 4" descr="C:\Users\user\Desktop\зан3 1го\р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290"/>
            <a:ext cx="2304256" cy="17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1465886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соответствии  с Федеральным законом РФ</a:t>
            </a:r>
            <a:br>
              <a:rPr lang="ru-RU" sz="2400" dirty="0" smtClean="0"/>
            </a:br>
            <a:r>
              <a:rPr lang="ru-RU" sz="2400" dirty="0" smtClean="0"/>
              <a:t> № 273 «Об образовании в Российской Федерации» имеют право на занятие педагогической деятельностью: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6786610" cy="1000132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6777279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педагогические должности в ОГБН ОО «ДТДМ»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86742" cy="49628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Методист (включая старшего)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Педагог-организатор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 дополнительного образования (включая старшего)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Тренер-преподаватель (включая старшего)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Концертмейстер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286676" cy="11086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Педагог дополнительного образования – удивительная, уникальная педагогическая профессия</a:t>
            </a:r>
            <a:endParaRPr lang="ru-RU" sz="2400" dirty="0"/>
          </a:p>
        </p:txBody>
      </p:sp>
      <p:pic>
        <p:nvPicPr>
          <p:cNvPr id="4" name="Содержимое 3" descr="C:\Users\user\Desktop\зан3 1го\3 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39192" r="52511"/>
          <a:stretch/>
        </p:blipFill>
        <p:spPr bwMode="auto">
          <a:xfrm>
            <a:off x="500034" y="1428736"/>
            <a:ext cx="7286675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49684"/>
            <a:ext cx="3875808" cy="148873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Педагог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04" y="2348880"/>
            <a:ext cx="7920488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Это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специалист, который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проводит занятия по различным предметам,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которые либо не включены в обязательную программу обучения (хореография, шахматы, робототехника, театральное искусство), либо даны в школе на базовом уровне, не позволяющем развить талант ребенка (ИЗО и ДПИ, вокальное искусство, игра на музыкальных инструментах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Педагог дополнительного образования: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Разрабатывает и реализует программы дополнительного образования.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Обеспечивает обоснованный выбор наиболее эффективных средств, форм и методов работы.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Выявляет творческие способности обучающихся, создаёт условия для их развития.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Организует самостоятельную работу обучающихся, работу в группах по выбранным направлениям.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Организует участие обучающихся в массовых мероприятиях.</a:t>
            </a:r>
          </a:p>
          <a:p>
            <a:pPr algn="just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Способствует формированию и дальнейшему развитию профессиональных интересов обучающихся.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240360" cy="21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2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2852"/>
            <a:ext cx="7999436" cy="67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kalevaLa\Desktop\a585029b5c292afc4a9afb544ff119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/>
          <a:stretch/>
        </p:blipFill>
        <p:spPr bwMode="auto">
          <a:xfrm>
            <a:off x="107504" y="923510"/>
            <a:ext cx="8064896" cy="43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43899" cy="67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500990" cy="78581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Педагог-организатор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071966" cy="4572032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Содействует развитию личности, талантов и способностей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Изучает возрастные и психологические особенности, интересы и потребности детей, создает условия для их реализации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Организует совместную деятельность обучающихся и взрослых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Поддерживает социально значимые инициативы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Организует праздники, вечера, экскурсии, походы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Анализирует достижения обучающихся, оценивает эффективность их обучения.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1" t="64192" r="1295" b="1474"/>
          <a:stretch/>
        </p:blipFill>
        <p:spPr bwMode="auto">
          <a:xfrm>
            <a:off x="4500562" y="2214554"/>
            <a:ext cx="3566588" cy="278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МЕТОДИСТ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i="1" dirty="0" smtClean="0"/>
              <a:t>(включая старшего)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267604" cy="49555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Методист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это человек, который профессионально владеет методом, теоретик и практик в одном лице.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Основные качества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способности организатора и лидера;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умение объединять коллектив;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быть хорошим оратором, уметь донести идею до слушателей в доступной и понятной форме;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коммуникабельность и эрудиция - непременные атрибуты хорошего методиста.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Профессия требует постоянного повышения образования и личного мастерства, расширения кругозора.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Компетенции методиста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21401" r="6126" b="8890"/>
          <a:stretch/>
        </p:blipFill>
        <p:spPr bwMode="auto">
          <a:xfrm>
            <a:off x="0" y="1071546"/>
            <a:ext cx="8148074" cy="57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84303" y="1875729"/>
            <a:ext cx="295232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Функциональные умения методиста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2541" y="3734345"/>
            <a:ext cx="2484276" cy="77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Информационные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389" y="2330878"/>
            <a:ext cx="22682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Конструктивные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620688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Аналитические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1005" y="5013176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Коммуникативные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565" y="3747937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Исследовательские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3195" y="2276872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Проектировочные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37311" y="620688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Внедренческие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699792" y="134076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788024" y="1340768"/>
            <a:ext cx="748607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3"/>
          </p:cNvCxnSpPr>
          <p:nvPr/>
        </p:nvCxnSpPr>
        <p:spPr>
          <a:xfrm flipH="1" flipV="1">
            <a:off x="2281427" y="2672916"/>
            <a:ext cx="418365" cy="5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 flipV="1">
            <a:off x="5389277" y="2726922"/>
            <a:ext cx="4071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3"/>
          </p:cNvCxnSpPr>
          <p:nvPr/>
        </p:nvCxnSpPr>
        <p:spPr>
          <a:xfrm flipH="1">
            <a:off x="2446821" y="3933056"/>
            <a:ext cx="324979" cy="210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5" idx="1"/>
          </p:cNvCxnSpPr>
          <p:nvPr/>
        </p:nvCxnSpPr>
        <p:spPr>
          <a:xfrm>
            <a:off x="5220072" y="4038518"/>
            <a:ext cx="382469" cy="83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4"/>
          </p:cNvCxnSpPr>
          <p:nvPr/>
        </p:nvCxnSpPr>
        <p:spPr>
          <a:xfrm>
            <a:off x="4060467" y="4540025"/>
            <a:ext cx="0" cy="473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9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ключевые моменты</a:t>
            </a:r>
            <a:br>
              <a:rPr lang="ru-RU" dirty="0" smtClean="0"/>
            </a:br>
            <a:r>
              <a:rPr lang="ru-RU" sz="2700" dirty="0" smtClean="0"/>
              <a:t>(из должностной инструкции методиста)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4846320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Консультирование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поиск и предложение возможных решений по возникающим вопросам, связанных с содержанием и методическим обеспечением образовательного процесса.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Координирование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направление на курсы повышения квалификации.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Организация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открытых занятий, семинаров, конференций, выставок, соревнований и других мероприятий.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Информирование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направление потоков информации от источника к нуждающемуся потребителю и обеспечение понимания содержания информации.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Нормативно-правовое сопровождение -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через изучение документов,  связанных с педагогической деятельностью.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Курирование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(содействие) – понимание проблем образовательной организации и оказание методической помощи  в их решении.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Проведение экспертизы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образовательных программ и анализа деятельности образовательной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28656" cy="482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надо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172400" cy="633670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Система внешкольного воспитания учащихся была переименована в систему дополнительного образования детей в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1992 году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Педагогическая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технология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это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специальный набор форм, методов, способов, приёмов обучения и воспитательных средств, системно используемых в образовательном процессе на основе декларируемых психолого-педагогических установок, приводящий всегда к достижению прогнозируемого образовательного результата с допустимой нормой отклонения.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Локальные акты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образовательной организации,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которые в обязательном порядке должны содержать положения о правах и обязанностях педагогического работника 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это: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правила внутреннего трудового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распорядка и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должностная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инструкция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Основной вид организации образовательного процесса с детьми в организации дополнительного образования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занятие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Дополнительная общеразвивающая программа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 это документ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определяющий содержание образования определенного уровня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направленности.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Педагог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дополнительного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образования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комплектует состав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обучающихся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объединения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принимает меры по сохранению их в течение срока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обучения.</a:t>
            </a:r>
          </a:p>
          <a:p>
            <a:pPr algn="just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Педагоги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имеют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право на свободу выбора и использования методик обучения и воспитания, учебных пособий и материалов, методов оценки знаний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обучающихся.</a:t>
            </a:r>
          </a:p>
          <a:p>
            <a:pPr algn="just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Родители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(законные представители)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могут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участвовать в работе объединений,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без включения в основной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состав. </a:t>
            </a:r>
          </a:p>
        </p:txBody>
      </p:sp>
    </p:spTree>
    <p:extLst>
      <p:ext uri="{BB962C8B-B14F-4D97-AF65-F5344CB8AC3E}">
        <p14:creationId xmlns:p14="http://schemas.microsoft.com/office/powerpoint/2010/main" val="154023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33" y="260648"/>
            <a:ext cx="7848872" cy="1236752"/>
          </a:xfrm>
        </p:spPr>
        <p:txBody>
          <a:bodyPr>
            <a:noAutofit/>
          </a:bodyPr>
          <a:lstStyle/>
          <a:p>
            <a:pPr algn="ctr"/>
            <a:r>
              <a:rPr lang="ru-RU" sz="2600" dirty="0"/>
              <a:t>Федеральный </a:t>
            </a:r>
            <a:r>
              <a:rPr lang="ru-RU" sz="2600" dirty="0" smtClean="0"/>
              <a:t>закон РФ </a:t>
            </a:r>
            <a:r>
              <a:rPr lang="ru-RU" sz="2600" dirty="0"/>
              <a:t>№ </a:t>
            </a:r>
            <a:r>
              <a:rPr lang="ru-RU" sz="2600" dirty="0" smtClean="0"/>
              <a:t>273-ФЗ</a:t>
            </a:r>
            <a:br>
              <a:rPr lang="ru-RU" sz="2600" dirty="0" smtClean="0"/>
            </a:br>
            <a:r>
              <a:rPr lang="ru-RU" sz="2600" dirty="0" smtClean="0"/>
              <a:t> «</a:t>
            </a:r>
            <a:r>
              <a:rPr lang="ru-RU" sz="2600" dirty="0"/>
              <a:t>Об образовании в Российской Федерации</a:t>
            </a:r>
            <a:r>
              <a:rPr lang="ru-RU" sz="2600" dirty="0" smtClean="0"/>
              <a:t>»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92960"/>
            <a:ext cx="4492767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ОБРАЗОВАНИЕ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 - «единый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целенаправленный процесс </a:t>
            </a:r>
            <a:r>
              <a:rPr lang="ru-RU" sz="1800" b="1" dirty="0">
                <a:solidFill>
                  <a:schemeClr val="accent1"/>
                </a:solidFill>
                <a:latin typeface="+mj-lt"/>
              </a:rPr>
              <a:t>воспитания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 и </a:t>
            </a:r>
            <a:r>
              <a:rPr lang="ru-RU" sz="1800" b="1" dirty="0">
                <a:solidFill>
                  <a:schemeClr val="accent1"/>
                </a:solidFill>
                <a:latin typeface="+mj-lt"/>
              </a:rPr>
              <a:t>обучения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».</a:t>
            </a:r>
            <a:endParaRPr lang="ru-RU" sz="1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87" y="1628800"/>
            <a:ext cx="33615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75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4056" cy="1872208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latin typeface="Trebuchet MS (Основной текст)"/>
                <a:cs typeface="Times New Roman" panose="02020603050405020304" pitchFamily="18" charset="0"/>
              </a:rPr>
              <a:t>Нормативно–правовая база дополнительного образования </a:t>
            </a:r>
            <a:r>
              <a:rPr lang="ru-RU" sz="2600" dirty="0" smtClean="0">
                <a:latin typeface="Trebuchet MS (Основной текст)"/>
                <a:cs typeface="Times New Roman" panose="02020603050405020304" pitchFamily="18" charset="0"/>
              </a:rPr>
              <a:t>детей</a:t>
            </a:r>
            <a:r>
              <a:rPr lang="ru-RU" sz="4000" dirty="0">
                <a:latin typeface="Trebuchet MS (Основной текст)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rebuchet MS (Основной текст)"/>
                <a:cs typeface="Times New Roman" panose="02020603050405020304" pitchFamily="18" charset="0"/>
              </a:rPr>
            </a:br>
            <a:r>
              <a:rPr lang="ru-RU" sz="800" dirty="0" smtClean="0">
                <a:latin typeface="Trebuchet MS (Основной текст)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latin typeface="Trebuchet MS (Основной текст)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accent1"/>
                </a:solidFill>
                <a:latin typeface="Trebuchet MS (Основной текст)"/>
                <a:cs typeface="Times New Roman" panose="02020603050405020304" pitchFamily="18" charset="0"/>
              </a:rPr>
              <a:t>(</a:t>
            </a:r>
            <a:r>
              <a:rPr lang="ru-RU" sz="1400" b="0" dirty="0" smtClean="0">
                <a:solidFill>
                  <a:schemeClr val="accent1"/>
                </a:solidFill>
                <a:latin typeface="Trebuchet MS (Основной текст)"/>
                <a:cs typeface="Times New Roman" panose="02020603050405020304" pitchFamily="18" charset="0"/>
              </a:rPr>
              <a:t>перечень основных законодательных документов и подзаконных актов в сфере дополнительного образования)</a:t>
            </a:r>
            <a:endParaRPr lang="ru-RU" sz="1400" b="0" dirty="0">
              <a:solidFill>
                <a:schemeClr val="accent1"/>
              </a:solidFill>
              <a:latin typeface="Trebuchet MS (Основной текст)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28498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</a:rPr>
              <a:t>Международный </a:t>
            </a:r>
            <a:r>
              <a:rPr lang="ru-RU" sz="2800" b="1" u="sng" dirty="0" smtClean="0">
                <a:solidFill>
                  <a:schemeClr val="accent1"/>
                </a:solidFill>
              </a:rPr>
              <a:t>уровень</a:t>
            </a:r>
          </a:p>
          <a:p>
            <a:pPr algn="ctr"/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Декларация прав ребенка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</a:rPr>
              <a:t>(принята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резолюцией 1386 (XIV) Генеральной Ассамблеи ООН от 20 ноября 1959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</a:rPr>
              <a:t>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Конвенция о правах ребенка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</a:rPr>
              <a:t>(Генеральная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ассамблея ООН 5 декабря 1989 года. Ратифицирована Верховным Советом СССР 13.06.1990г., с изменениями)</a:t>
            </a:r>
          </a:p>
        </p:txBody>
      </p:sp>
      <p:sp>
        <p:nvSpPr>
          <p:cNvPr id="5" name="Кольцо 4"/>
          <p:cNvSpPr/>
          <p:nvPr/>
        </p:nvSpPr>
        <p:spPr>
          <a:xfrm>
            <a:off x="4041943" y="2924944"/>
            <a:ext cx="117013" cy="1080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172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b="1" u="sng" dirty="0" smtClean="0">
                <a:solidFill>
                  <a:schemeClr val="accent1"/>
                </a:solidFill>
              </a:rPr>
              <a:t>Федеральный </a:t>
            </a:r>
            <a:r>
              <a:rPr lang="ru-RU" sz="2800" b="1" u="sng" dirty="0" smtClean="0">
                <a:solidFill>
                  <a:schemeClr val="accent1"/>
                </a:solidFill>
              </a:rPr>
              <a:t>уровень </a:t>
            </a:r>
            <a:endParaRPr lang="ru-RU" sz="2800" b="1" u="sng" dirty="0" smtClean="0">
              <a:solidFill>
                <a:schemeClr val="accent1"/>
              </a:solidFill>
            </a:endParaRPr>
          </a:p>
          <a:p>
            <a:pPr algn="ctr"/>
            <a:endParaRPr lang="ru-RU" sz="800" b="1" u="sng" dirty="0" smtClean="0">
              <a:solidFill>
                <a:schemeClr val="accent1"/>
              </a:solidFill>
            </a:endParaRPr>
          </a:p>
          <a:p>
            <a:pPr algn="ctr"/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Конституция Российской Федерации: принята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всенародным голосованием 12.12.1993 г. (редакции от 01.07.2020г</a:t>
            </a: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.)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 </a:t>
            </a:r>
            <a:endParaRPr lang="ru-RU" sz="1400" dirty="0" smtClean="0">
              <a:solidFill>
                <a:schemeClr val="accent1"/>
              </a:solidFill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Федеральный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закон от 29 декабря 2012 года № 273-ФЗ «Об образовании в Российской Федерации» (со всеми изменениями</a:t>
            </a: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Приказ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Министерства просвещения РФ от 27 июля 2022 г. N 629 “Об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”;</a:t>
            </a:r>
            <a:endParaRPr lang="ru-RU" sz="1400" dirty="0" smtClean="0">
              <a:solidFill>
                <a:schemeClr val="accent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Стратегическая инициатива «Новая модель системы дополнительного образования», одобренная Президентом Российской Федерации 27 мая 2015 г. </a:t>
            </a:r>
            <a:endParaRPr lang="ru-RU" sz="1400" dirty="0" smtClean="0">
              <a:solidFill>
                <a:schemeClr val="accent1"/>
              </a:solidFill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Распоряжение Правительства РФ от 31.03.2022 N 678-р  «Об утверждении Концепции развития дополнительного образования детей и признании утратившим силу Распоряжения Правительства РФ от 04.09.2014 N 1726-р» (вместе с "Концепцией развития дополнительного образования детей до 2030 года</a:t>
            </a: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")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Распоряжение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Министерства Просвещения Российской Федерации от 25.12.2019 г. № Р-145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обучающимися»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+mj-lt"/>
              </a:rPr>
              <a:t>Приказ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Министерства образования и науки РФ от 23.08.2017 года № 816 «Порядок применения организациями, осуществляющих образовательную деятельность электронного обучения, дистанционных образовательных технологий при реализации образовательных программ»</a:t>
            </a:r>
          </a:p>
          <a:p>
            <a:pPr lvl="0" algn="just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3914412" y="260648"/>
            <a:ext cx="117013" cy="1080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6" y="44624"/>
            <a:ext cx="8148344" cy="6813376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Постановление </a:t>
            </a:r>
            <a:r>
              <a:rPr lang="ru-RU" sz="1400" dirty="0">
                <a:solidFill>
                  <a:schemeClr val="accent1"/>
                </a:solidFill>
              </a:rPr>
              <a:t>Правительства РФ от 26.12.2017 N 1642 (ред. от 07.07.2021) «Об утверждении государственной программы Российской Федерации «Развитие </a:t>
            </a:r>
            <a:r>
              <a:rPr lang="ru-RU" sz="1400" dirty="0" smtClean="0">
                <a:solidFill>
                  <a:schemeClr val="accent1"/>
                </a:solidFill>
              </a:rPr>
              <a:t>образования»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Распоряжение </a:t>
            </a:r>
            <a:r>
              <a:rPr lang="ru-RU" sz="1400" dirty="0">
                <a:solidFill>
                  <a:schemeClr val="accent1"/>
                </a:solidFill>
              </a:rPr>
              <a:t>Правительства Российской Федерации от 12.11.2020 № 2945-Р «Об утверждении плана мероприятий по реализации в 2021-2025 годах Стратегии развития воспитания в РФ до 2025 года</a:t>
            </a:r>
            <a:r>
              <a:rPr lang="ru-RU" sz="1400" dirty="0" smtClean="0">
                <a:solidFill>
                  <a:schemeClr val="accent1"/>
                </a:solidFill>
              </a:rPr>
              <a:t>»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endParaRPr lang="ru-RU" sz="14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Приказ</a:t>
            </a:r>
            <a:r>
              <a:rPr lang="ru-RU" sz="1400" dirty="0">
                <a:solidFill>
                  <a:schemeClr val="accent1"/>
                </a:solidFill>
              </a:rPr>
              <a:t> Министерства просвещения Российской Федерации от 03.09.2019 № 467 «Об утверждении Целевой модели развития региональных систем дополнительного образования детей»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Приказ Министерства труда и социальной защиты Российской Федерации от 05.05.2018 № 298  </a:t>
            </a:r>
            <a:r>
              <a:rPr lang="ru-RU" sz="1400" dirty="0" smtClean="0">
                <a:solidFill>
                  <a:schemeClr val="accent1"/>
                </a:solidFill>
              </a:rPr>
              <a:t>«Об </a:t>
            </a:r>
            <a:r>
              <a:rPr lang="ru-RU" sz="1400" dirty="0">
                <a:solidFill>
                  <a:schemeClr val="accent1"/>
                </a:solidFill>
              </a:rPr>
              <a:t>утверждении профессионального стандарта </a:t>
            </a:r>
            <a:r>
              <a:rPr lang="ru-RU" sz="1400" dirty="0" smtClean="0">
                <a:solidFill>
                  <a:schemeClr val="accent1"/>
                </a:solidFill>
              </a:rPr>
              <a:t>«Педагог </a:t>
            </a:r>
            <a:r>
              <a:rPr lang="ru-RU" sz="1400" dirty="0">
                <a:solidFill>
                  <a:schemeClr val="accent1"/>
                </a:solidFill>
              </a:rPr>
              <a:t>дополнительного образования детей и </a:t>
            </a:r>
            <a:r>
              <a:rPr lang="ru-RU" sz="1400" dirty="0" smtClean="0">
                <a:solidFill>
                  <a:schemeClr val="accent1"/>
                </a:solidFill>
              </a:rPr>
              <a:t>взрослых»</a:t>
            </a:r>
            <a:endParaRPr lang="ru-RU" sz="14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Паспорт приоритетного проекта </a:t>
            </a:r>
            <a:r>
              <a:rPr lang="ru-RU" sz="1400" dirty="0" smtClean="0">
                <a:solidFill>
                  <a:schemeClr val="accent1"/>
                </a:solidFill>
              </a:rPr>
              <a:t>«Доступное </a:t>
            </a:r>
            <a:r>
              <a:rPr lang="ru-RU" sz="1400" dirty="0">
                <a:solidFill>
                  <a:schemeClr val="accent1"/>
                </a:solidFill>
              </a:rPr>
              <a:t>дополнительное образование для </a:t>
            </a:r>
            <a:r>
              <a:rPr lang="ru-RU" sz="1400" dirty="0" smtClean="0">
                <a:solidFill>
                  <a:schemeClr val="accent1"/>
                </a:solidFill>
              </a:rPr>
              <a:t>детей»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Письмо </a:t>
            </a:r>
            <a:r>
              <a:rPr lang="ru-RU" sz="1400" dirty="0">
                <a:solidFill>
                  <a:schemeClr val="accent1"/>
                </a:solidFill>
              </a:rPr>
              <a:t>Департамента государственной политики в сфере воспитания детей и молодежи Министерства образования и науки Российской Федерации от 18.11.2015 № 09-3242 "О направлении информации" (вместе с "Методическими рекомендациями по проектированию дополнительных общеразвивающих программ (включая </a:t>
            </a:r>
            <a:r>
              <a:rPr lang="ru-RU" sz="1400" dirty="0" err="1">
                <a:solidFill>
                  <a:schemeClr val="accent1"/>
                </a:solidFill>
              </a:rPr>
              <a:t>разноуровневые</a:t>
            </a:r>
            <a:r>
              <a:rPr lang="ru-RU" sz="1400" dirty="0">
                <a:solidFill>
                  <a:schemeClr val="accent1"/>
                </a:solidFill>
              </a:rPr>
              <a:t> программы)"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Постановление Главного государственного санитарного врача РФ от 28.09.2020 N 28 «Об утверждении санитарных правил СП 2.4.3648-20 «Санитарно-эпидемиологические требования к организации воспитания и обучения, отдыха и оздоровления детей и молодежи»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Постановление Главного государственного санитарного врача российской Федерации от 28.01.2021 г. №2 «Об утверждении санитарных правил и норм </a:t>
            </a:r>
            <a:r>
              <a:rPr lang="ru-RU" sz="1400" dirty="0" err="1">
                <a:solidFill>
                  <a:schemeClr val="accent1"/>
                </a:solidFill>
              </a:rPr>
              <a:t>СанПин</a:t>
            </a:r>
            <a:r>
              <a:rPr lang="ru-RU" sz="1400" dirty="0">
                <a:solidFill>
                  <a:schemeClr val="accent1"/>
                </a:solidFill>
              </a:rPr>
              <a:t> 1.2.3685-21 «Гигиенические нормативы и требования к обеспечению безопасности и (или) безвредности для человека фактов среды обитания»  ( раздел 6 ) «Гигиенические нормативы по устройству содержанию и режиму работы организации воспитания и обучения, отдыха и оздоровления детей и молодежи».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8100392" cy="100811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Федеральный Закон РФ</a:t>
            </a:r>
            <a:br>
              <a:rPr lang="ru-RU" sz="2600" dirty="0" smtClean="0"/>
            </a:br>
            <a:r>
              <a:rPr lang="ru-RU" sz="2600" dirty="0" smtClean="0"/>
              <a:t>«</a:t>
            </a:r>
            <a:r>
              <a:rPr lang="ru-RU" sz="2600" dirty="0"/>
              <a:t>Об образовании в Российской Федерации»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1400" dirty="0" smtClean="0"/>
              <a:t>от </a:t>
            </a:r>
            <a:r>
              <a:rPr lang="ru-RU" sz="1400" dirty="0"/>
              <a:t>29.12.2012 №</a:t>
            </a:r>
            <a:r>
              <a:rPr lang="ru-RU" sz="1400" dirty="0" smtClean="0"/>
              <a:t>273-ФЗ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62152"/>
            <a:ext cx="8172400" cy="4195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Гл. 1, ст.2, п.14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</a:rPr>
              <a:t>Дополнительное образование (ДО) </a:t>
            </a:r>
            <a:r>
              <a:rPr lang="ru-RU" sz="1400" dirty="0" smtClean="0">
                <a:solidFill>
                  <a:schemeClr val="accent1"/>
                </a:solidFill>
              </a:rPr>
              <a:t>– это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образования.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Гл. 3, ст.23, п.3.1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</a:rPr>
              <a:t>Организация дополнительного образования </a:t>
            </a:r>
            <a:r>
              <a:rPr lang="ru-RU" sz="1400" dirty="0" smtClean="0">
                <a:solidFill>
                  <a:schemeClr val="accent1"/>
                </a:solidFill>
              </a:rPr>
              <a:t>– образовательная организация, осуществляющая в качестве основной цели её деятельности образовательную деятельность по дополнительным общеобразовательным программам.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Гл</a:t>
            </a:r>
            <a:r>
              <a:rPr lang="ru-RU" sz="1400" b="1" dirty="0">
                <a:solidFill>
                  <a:schemeClr val="accent1"/>
                </a:solidFill>
              </a:rPr>
              <a:t>. 1, ст.2, п.9 </a:t>
            </a:r>
          </a:p>
          <a:p>
            <a:pPr algn="just"/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Образовательная программа </a:t>
            </a:r>
            <a:r>
              <a:rPr lang="ru-RU" sz="1400" dirty="0" smtClean="0">
                <a:solidFill>
                  <a:schemeClr val="accent1"/>
                </a:solidFill>
              </a:rPr>
              <a:t>– комплекс основных характеристик образования (объём,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76672"/>
            <a:ext cx="7992888" cy="46805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600" dirty="0" smtClean="0"/>
              <a:t>Нормативно-правовая база ОГБН ОО «ДТДМ»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05120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Устав, локальные акты ОГБН ОО «ДТДМ»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3960816" y="1552150"/>
            <a:ext cx="117013" cy="1080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986243" y="246976"/>
            <a:ext cx="117013" cy="1080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05" y="476672"/>
            <a:ext cx="759904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Концепция развития дополнительного образования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756084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accent1"/>
                </a:solidFill>
              </a:rPr>
              <a:t>Целями </a:t>
            </a:r>
            <a:r>
              <a:rPr lang="ru-RU" sz="1600" dirty="0">
                <a:solidFill>
                  <a:schemeClr val="accent1"/>
                </a:solidFill>
              </a:rPr>
              <a:t>развития дополнительного образования детей являются создание условий для самореализации и развития талантов детей, а также воспитание высоконравственной, гармонично развитой и социально ответственной личности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Для достижения целей развития дополнительного образования детей необходимо решение задач.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Основные задачи: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just"/>
            <a:r>
              <a:rPr lang="ru-RU" sz="1600" dirty="0">
                <a:solidFill>
                  <a:schemeClr val="accent1"/>
                </a:solidFill>
              </a:rPr>
              <a:t>совершенствование системы организации и управления дополнительного образования, направленной на выстраивание региональной политики в части развития региональных систем дополнительного образования детей с учетом задач социально-экономического развития субъектов Российской Федерации, в том числе потребностей соответствующих отраслей экономики;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</a:rPr>
              <a:t>обновление инфраструктуры дополнительного образования детей, в том числе путем предоставления субъектам Российской Федерации субсидий из федерального бюджета;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497568"/>
            <a:ext cx="528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(Распоряжение Правительства РФ от 31.03.2022 N 678-р)</a:t>
            </a:r>
            <a:endParaRPr lang="ru-RU" sz="1400" dirty="0"/>
          </a:p>
        </p:txBody>
      </p:sp>
      <p:sp>
        <p:nvSpPr>
          <p:cNvPr id="5" name="Кольцо 4"/>
          <p:cNvSpPr/>
          <p:nvPr/>
        </p:nvSpPr>
        <p:spPr>
          <a:xfrm>
            <a:off x="3914412" y="260648"/>
            <a:ext cx="117013" cy="1080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704856" cy="5976664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>
                <a:solidFill>
                  <a:schemeClr val="accent1"/>
                </a:solidFill>
              </a:rPr>
              <a:t>совершенствование системы персонифицированного учета и персонифицированного финансирования в рамках целевой модели, в том числе выдача сертификатов персонифицированного финансирования независимо от места проживания, состояния здоровья ребенка и уровня материальной обеспеченности семьи (за исключением детских школ искусств, организаций, реализующих дополнительные образовательные программы спортивной подготовки с 1 января 2023 г.), а также оказание информационно-консультационной поддержки родителям (законным представителям) для получения детьми качественного дополнительного образования;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обновление содержания и методов обучения при реализации дополнительных общеобразовательных программ на основе комплексного анализа доступности услуг в субъектах Российской Федерации, интересов и потребностей различных категорий детей (в том числе детей-инвалидов и детей с ограниченными возможностями здоровья), демографической ситуации и прогнозов социально-экономического развития;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формирование единого открытого образовательного пространства дополнительного образования детей, расширение участия организаций негосударственного сектора в реализации дополнительных общеобразовательных программ;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организация воспитательной деятельности на основе социокультурных, духовно-нравственных ценностей российского общества и государства, а также формирование у детей и молодежи общероссийской гражданской идентичности, патриотизма и гражданской ответственности</a:t>
            </a:r>
            <a:r>
              <a:rPr lang="ru-RU" sz="2300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ru-RU" sz="2300" dirty="0" smtClean="0">
                <a:solidFill>
                  <a:schemeClr val="accent1"/>
                </a:solidFill>
              </a:rPr>
              <a:t>и т.д.</a:t>
            </a:r>
            <a:endParaRPr lang="ru-RU" sz="2300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70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1691</TotalTime>
  <Words>1570</Words>
  <Application>Microsoft Office PowerPoint</Application>
  <PresentationFormat>Экран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ЗАНЯТИЕ №1: «Введение. Профессиональная деятельность педагогического работника ОГБН ОО «ДТДМ»</vt:lpstr>
      <vt:lpstr>Презентация PowerPoint</vt:lpstr>
      <vt:lpstr>Федеральный закон РФ № 273-ФЗ  «Об образовании в Российской Федерации»</vt:lpstr>
      <vt:lpstr>Нормативно–правовая база дополнительного образования детей  (перечень основных законодательных документов и подзаконных актов в сфере дополнительного образования)</vt:lpstr>
      <vt:lpstr>Презентация PowerPoint</vt:lpstr>
      <vt:lpstr>Презентация PowerPoint</vt:lpstr>
      <vt:lpstr>Федеральный Закон РФ «Об образовании в Российской Федерации»  от 29.12.2012 №273-ФЗ</vt:lpstr>
      <vt:lpstr>Концепция развития дополнительного образования детей</vt:lpstr>
      <vt:lpstr>Презентация PowerPoint</vt:lpstr>
      <vt:lpstr>Федеральный закон РФ №273-ФЗ «Об образовании в российской федерации» от 29.12.2012</vt:lpstr>
      <vt:lpstr>Дополнительные общеразвивающие программы</vt:lpstr>
      <vt:lpstr>участники образовательных отношений</vt:lpstr>
      <vt:lpstr>Каждый обучающийся заслуживает индивидуального подхода к организации жизнедеятельности</vt:lpstr>
      <vt:lpstr>ЧЕЛОВЕК-ЧЕЛОВЕК</vt:lpstr>
      <vt:lpstr>в соответствии  с Федеральным законом РФ  № 273 «Об образовании в Российской Федерации» имеют право на занятие педагогической деятельностью:</vt:lpstr>
      <vt:lpstr>Основные педагогические должности в ОГБН ОО «ДТДМ»</vt:lpstr>
      <vt:lpstr>Педагог дополнительного образования – удивительная, уникальная педагогическая профессия</vt:lpstr>
      <vt:lpstr>Педагог дополнительного образования</vt:lpstr>
      <vt:lpstr>Презентация PowerPoint</vt:lpstr>
      <vt:lpstr>Презентация PowerPoint</vt:lpstr>
      <vt:lpstr>Педагог-организатор</vt:lpstr>
      <vt:lpstr>МЕТОДИСТ (включая старшего)</vt:lpstr>
      <vt:lpstr>Компетенции методиста</vt:lpstr>
      <vt:lpstr>Презентация PowerPoint</vt:lpstr>
      <vt:lpstr>Основные ключевые моменты (из должностной инструкции методиста)</vt:lpstr>
      <vt:lpstr>Это надо знать!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№1: «Введение. Профессиональная деятельность педагогического работника  ОГБН ОО «ДТДМ»</dc:title>
  <dc:creator>user</dc:creator>
  <cp:lastModifiedBy>Lylia Mitkaleva</cp:lastModifiedBy>
  <cp:revision>177</cp:revision>
  <dcterms:created xsi:type="dcterms:W3CDTF">2020-09-18T08:13:47Z</dcterms:created>
  <dcterms:modified xsi:type="dcterms:W3CDTF">2023-09-14T13:52:27Z</dcterms:modified>
</cp:coreProperties>
</file>