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9" r:id="rId6"/>
    <p:sldId id="281" r:id="rId7"/>
    <p:sldId id="280" r:id="rId8"/>
    <p:sldId id="282" r:id="rId9"/>
    <p:sldId id="277" r:id="rId10"/>
    <p:sldId id="286" r:id="rId11"/>
    <p:sldId id="288" r:id="rId12"/>
    <p:sldId id="269" r:id="rId13"/>
    <p:sldId id="261" r:id="rId14"/>
    <p:sldId id="274" r:id="rId15"/>
    <p:sldId id="262" r:id="rId16"/>
    <p:sldId id="275" r:id="rId17"/>
    <p:sldId id="276" r:id="rId18"/>
    <p:sldId id="263" r:id="rId19"/>
    <p:sldId id="292" r:id="rId20"/>
    <p:sldId id="264" r:id="rId21"/>
    <p:sldId id="265" r:id="rId22"/>
    <p:sldId id="266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573139"/>
            <a:ext cx="4752527" cy="246186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</a:rPr>
              <a:t>«Организация дистанционного обучения обучающихся в организациях дополнительного образования: технологии, методы и средства»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157192"/>
            <a:ext cx="5400600" cy="1080120"/>
          </a:xfrm>
        </p:spPr>
        <p:txBody>
          <a:bodyPr>
            <a:normAutofit/>
          </a:bodyPr>
          <a:lstStyle/>
          <a:p>
            <a:pPr algn="ctr"/>
            <a:r>
              <a:rPr lang="ru-RU" sz="1400" dirty="0"/>
              <a:t>Школа молодого педагога ОГБН ОО «ДТДМ»</a:t>
            </a:r>
          </a:p>
          <a:p>
            <a:pPr algn="ctr"/>
            <a:r>
              <a:rPr lang="ru-RU" sz="1400" dirty="0"/>
              <a:t>Руководитель: Миткалева Л.А.</a:t>
            </a:r>
          </a:p>
          <a:p>
            <a:pPr algn="ctr"/>
            <a:r>
              <a:rPr lang="ru-RU" sz="1400" dirty="0"/>
              <a:t>г. Ульяновск </a:t>
            </a:r>
          </a:p>
          <a:p>
            <a:pPr algn="ctr"/>
            <a:r>
              <a:rPr lang="ru-RU" sz="1400" dirty="0" smtClean="0"/>
              <a:t>2023 </a:t>
            </a:r>
            <a:r>
              <a:rPr lang="ru-RU" sz="1400" dirty="0"/>
              <a:t>г.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MitkalevaLA\Desktop\ит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104456" cy="263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9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96752"/>
            <a:ext cx="4399280" cy="1800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Основные методы дистанционного обучения: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4348480" cy="56166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методы взаимодействия обучающихся с информационно-образовательной средой и между собой (активные и интерактивные);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методы организации и осуществления учебно-познавательной деятельности, методы трансляции учебных материалов (кейс-технология, ТВ-технология, сетевая технология);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методы стимулирования учебной деятельности (методы развития интереса и методы развития ответственности);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методы  контроля и самоконтроля (индивидуальные и групповые, репродуктивные и творческие, синхронные и асинхронные).</a:t>
            </a:r>
          </a:p>
        </p:txBody>
      </p:sp>
      <p:pic>
        <p:nvPicPr>
          <p:cNvPr id="1026" name="Picture 2" descr="C:\Users\MitkalevaLa\Desktop\image005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r="5887"/>
          <a:stretch/>
        </p:blipFill>
        <p:spPr bwMode="auto">
          <a:xfrm>
            <a:off x="4572000" y="3140968"/>
            <a:ext cx="4399280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4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Контроль знаний при дистанционном обучении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9850" y="2985122"/>
            <a:ext cx="243395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Средства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контроля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2982297"/>
            <a:ext cx="21209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контроля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2995619"/>
            <a:ext cx="21307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Кто оценивает?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2420" y="2173506"/>
            <a:ext cx="439248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контроля знаний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751" y="3929969"/>
            <a:ext cx="18921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электронная почта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755" y="4822302"/>
            <a:ext cx="18561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тестирующие программы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2258" y="3929969"/>
            <a:ext cx="1800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письменные работы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329" y="4791524"/>
            <a:ext cx="17951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проектная деятельность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2217" y="5585185"/>
            <a:ext cx="18002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тесты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5794" y="6227437"/>
            <a:ext cx="18002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устные ответы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1144" y="3942569"/>
            <a:ext cx="179181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педагог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1144" y="4760747"/>
            <a:ext cx="17918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компьютерная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программа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644830" y="3364951"/>
            <a:ext cx="0" cy="496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2"/>
          </p:cNvCxnSpPr>
          <p:nvPr/>
        </p:nvCxnSpPr>
        <p:spPr>
          <a:xfrm>
            <a:off x="1626828" y="4453189"/>
            <a:ext cx="0" cy="307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587410" y="3364951"/>
            <a:ext cx="0" cy="509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2"/>
            <a:endCxn id="13" idx="0"/>
          </p:cNvCxnSpPr>
          <p:nvPr/>
        </p:nvCxnSpPr>
        <p:spPr>
          <a:xfrm>
            <a:off x="4552358" y="4453189"/>
            <a:ext cx="2536" cy="338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/>
          <p:nvPr/>
        </p:nvCxnSpPr>
        <p:spPr>
          <a:xfrm flipH="1">
            <a:off x="4560099" y="5345522"/>
            <a:ext cx="2536" cy="247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Прямая со стрелкой 3074"/>
          <p:cNvCxnSpPr>
            <a:stCxn id="14" idx="2"/>
            <a:endCxn id="15" idx="0"/>
          </p:cNvCxnSpPr>
          <p:nvPr/>
        </p:nvCxnSpPr>
        <p:spPr>
          <a:xfrm flipH="1">
            <a:off x="4585894" y="5892962"/>
            <a:ext cx="6423" cy="334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530654" y="3420550"/>
            <a:ext cx="0" cy="509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Прямая со стрелкой 3078"/>
          <p:cNvCxnSpPr>
            <a:stCxn id="16" idx="2"/>
            <a:endCxn id="17" idx="0"/>
          </p:cNvCxnSpPr>
          <p:nvPr/>
        </p:nvCxnSpPr>
        <p:spPr>
          <a:xfrm>
            <a:off x="7607052" y="4465789"/>
            <a:ext cx="0" cy="294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9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7304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При организации </a:t>
            </a:r>
            <a:r>
              <a:rPr lang="ru-RU" sz="3600" b="1" dirty="0" smtClean="0"/>
              <a:t>дистанционного обучения </a:t>
            </a:r>
            <a:r>
              <a:rPr lang="ru-RU" sz="3600" b="1" dirty="0"/>
              <a:t>выделяют следующие направления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2" y="2852936"/>
            <a:ext cx="4616894" cy="33843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обеспечение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возможности получения дополнительного образования;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получение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доступа к обширной базе данных;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обеспечение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доступности образования для детей, которые по каким-то причинам не могут посещать образовательные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организации;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возможность продолжения обучения при введении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карантина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C:\Users\MitkalevaLA\Desktop\ит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6768"/>
          <a:stretch/>
        </p:blipFill>
        <p:spPr bwMode="auto">
          <a:xfrm>
            <a:off x="65316" y="2852936"/>
            <a:ext cx="4354286" cy="32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3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908720"/>
            <a:ext cx="5328592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Достоинства дистанционного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обучения: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68960"/>
            <a:ext cx="8640960" cy="3456384"/>
          </a:xfrm>
        </p:spPr>
        <p:txBody>
          <a:bodyPr>
            <a:normAutofit fontScale="85000" lnSpcReduction="10000"/>
          </a:bodyPr>
          <a:lstStyle/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отсутствие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географических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ограничений;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доступность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открытость и гибкость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взаимодействия участников;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индивидуальный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график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обучения;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экономия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времени и материальных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затрат;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технологичность;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доступа к различным источникам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информации;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получения информации разнообразной по объему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содержанию.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Users\MitkalevaLA\Desktop\ит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880320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8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5" y="908720"/>
            <a:ext cx="8784773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Педагогический потенциал дистанционного обучения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MitkalevaLA\Desktop\занятие 5 1го\р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20474" r="2042"/>
          <a:stretch/>
        </p:blipFill>
        <p:spPr bwMode="auto">
          <a:xfrm>
            <a:off x="323528" y="1916832"/>
            <a:ext cx="8496944" cy="47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1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517632" cy="6389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Недостатки дистанционного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образования: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3845431" cy="3744416"/>
          </a:xfrm>
        </p:spPr>
        <p:txBody>
          <a:bodyPr>
            <a:normAutofit fontScale="62500" lnSpcReduction="20000"/>
          </a:bodyPr>
          <a:lstStyle/>
          <a:p>
            <a:pPr marL="0" indent="0" fontAlgn="t">
              <a:buNone/>
            </a:pPr>
            <a:endParaRPr lang="ru-RU" dirty="0"/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недостаточно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тесное общение педагога 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обучающимся;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сильная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зависимость качества дистанционного обучения от технической оснащенности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оборудования;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отсутствие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должного внимания к вопросам информационной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безопасности;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субъективное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ощущение обучающегося перегруженностью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информацией;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необходимость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наличия целого ряда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индивидуально-психологических  условий;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недостаток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практических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знаний.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C:\Users\MitkalevaLA\Desktop\ит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21" y="2492896"/>
            <a:ext cx="46826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9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980728"/>
            <a:ext cx="6552728" cy="2304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Рекомендации педагогу дополнительного образования для организации дистанционного обучения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717032"/>
            <a:ext cx="8229600" cy="2448272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Шаг 1. Определить цели, задачи и содержание программы дистанционного обучения.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Шаг 2. Выбрать программное обеспечение для организации дистанционного обучения.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Шаг 3. Подготовить обучающий контент.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Шаг 4. Оценить эффективность дистанционного обучения.</a:t>
            </a:r>
          </a:p>
          <a:p>
            <a:endParaRPr lang="ru-RU" dirty="0"/>
          </a:p>
        </p:txBody>
      </p:sp>
      <p:pic>
        <p:nvPicPr>
          <p:cNvPr id="11266" name="Picture 2" descr="C:\Users\MitkalevaLA\Desktop\ит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5" t="51987" r="4525" b="3936"/>
          <a:stretch/>
        </p:blipFill>
        <p:spPr bwMode="auto">
          <a:xfrm>
            <a:off x="323528" y="1268760"/>
            <a:ext cx="207023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6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5005" y="908720"/>
            <a:ext cx="4535827" cy="18722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Шаг 1.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Цели и задачи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дистанционного образования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4320480" cy="5805264"/>
          </a:xfrm>
        </p:spPr>
        <p:txBody>
          <a:bodyPr>
            <a:normAutofit fontScale="55000" lnSpcReduction="20000"/>
          </a:bodyPr>
          <a:lstStyle/>
          <a:p>
            <a:pPr marL="0" indent="0" algn="just" fontAlgn="t">
              <a:buNone/>
            </a:pP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</a:rPr>
              <a:t>ЦЕЛИ:</a:t>
            </a:r>
          </a:p>
          <a:p>
            <a:pPr algn="just" fontAlgn="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сделать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работу педагога творческой, более свободной, предоставить возможность самому решать, как выстроить систему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обучения,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дать возможность автоматизировать весь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образовательный процесс;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внедрение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 обучение новейших современных информационных технологий, приобщение обучающихся к творческому подходу к процессу обучения, самостоятельной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деятельности;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обучающимися различных информационных ресурсов, позволяющих им самим приобретать знания и определять для себя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способы познавательной деятельности.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 fontAlgn="t">
              <a:buNone/>
            </a:pP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формирование у обучающихся познавательной самостоятельности и активности;</a:t>
            </a: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создание эффективного образовательного пространства;</a:t>
            </a: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развитие у обучающихся критического мышления, способности конструктивно обсуждать различные точки зрения и мыслить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MitkalevaLa\Desktop\789aee32219f7310f41aa06400138ca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7"/>
          <a:stretch/>
        </p:blipFill>
        <p:spPr bwMode="auto">
          <a:xfrm>
            <a:off x="4788024" y="3068960"/>
            <a:ext cx="4143112" cy="32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3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12" y="1052736"/>
            <a:ext cx="4249296" cy="17281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Шаг 2.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Выбор программного обеспечения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340768"/>
            <a:ext cx="4608512" cy="5517232"/>
          </a:xfrm>
        </p:spPr>
        <p:txBody>
          <a:bodyPr>
            <a:normAutofit fontScale="70000" lnSpcReduction="20000"/>
          </a:bodyPr>
          <a:lstStyle/>
          <a:p>
            <a:pPr marL="0" indent="0" algn="just" fontAlgn="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Для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дистанционного обучения используются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различные инструменты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компьютерных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интернет-технологий.</a:t>
            </a:r>
          </a:p>
          <a:p>
            <a:pPr marL="0" indent="0" algn="just" fontAlgn="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Вебинары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это семинар или лекция,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онлайн-режиме посредством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видео. </a:t>
            </a:r>
          </a:p>
          <a:p>
            <a:pPr marL="0" indent="0" algn="just" fontAlgn="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Единой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универсальной системы дистанционного обучения нет. Каждое решение подходит для определенных задач. 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 fontAlgn="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Возможные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формы занятия и программы для их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создания: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формате презентации;</a:t>
            </a: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формате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видеоролика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(скаченный по теме, созданный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педагогом);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тесты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кроссворды, анкеты;</a:t>
            </a:r>
          </a:p>
          <a:p>
            <a:pPr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лекция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игра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чат-занятие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конференции.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MitkalevaLa\Desktop\d86efb685ea5097f0dcd7c851341a6e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r="18308"/>
          <a:stretch/>
        </p:blipFill>
        <p:spPr bwMode="auto">
          <a:xfrm>
            <a:off x="467542" y="2924944"/>
            <a:ext cx="3867077" cy="34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3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32403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Чат-занятия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– учебные занятия, осуществляемые с использованием чат-технологий. Чат-занятия проводятся синхронно, то есть все участники имеют одновременный доступ к чату.</a:t>
            </a:r>
          </a:p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Веб-занятия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– дистанционные занятия, конференции, семинары, деловые игры, лабораторные работы, практикумы и  другие формы учебных занятий, проводимых с помощью средств телекоммуникаций и других возможностей интернета.</a:t>
            </a:r>
          </a:p>
          <a:p>
            <a:endParaRPr lang="ru-RU" dirty="0"/>
          </a:p>
        </p:txBody>
      </p:sp>
      <p:pic>
        <p:nvPicPr>
          <p:cNvPr id="4" name="Picture 2" descr="C:\Users\MitkalevaLa\Desktop\ДО в ДОД\64-distancionnoe_obuchenie.pptx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63106" r="54865" b="11734"/>
          <a:stretch/>
        </p:blipFill>
        <p:spPr bwMode="auto">
          <a:xfrm>
            <a:off x="2335808" y="4183360"/>
            <a:ext cx="4680520" cy="253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9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Дистанционное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5472608" cy="4608512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Дистанционное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обучение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(ДО) — взаимодействие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педагога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обучающихся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между собой на расстоянии, отражающее все присущие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образовательному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процессу компоненты (цели, содержание, методы, организационные формы, средства обучения) и реализуемое специфичными средствами Интернет-технологий или другими средствами, предусматривающими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интерактивность.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любой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процесс, дистанционное обучение имеет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целью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вовлечь обучающегося в активную познавательную деятельность, направленную на достижение обучающимся определенных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целей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– овладения определенной системой знаний и умений.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MitkalevaLA\Desktop\ит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308059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67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340768"/>
            <a:ext cx="4248472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Шаг 3. Подготовить обучающий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контент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4392488" cy="5328592"/>
          </a:xfrm>
        </p:spPr>
        <p:txBody>
          <a:bodyPr>
            <a:normAutofit fontScale="77500" lnSpcReduction="20000"/>
          </a:bodyPr>
          <a:lstStyle/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Определив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программное обеспечение, нужно наполнить его контентом, содержанием. </a:t>
            </a: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Загрузить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презентации, мастер-классы, схемы, таблицы, инструкции, видеоролики, теоретический материал — все, что нужно изучить обучающимся.</a:t>
            </a:r>
          </a:p>
          <a:p>
            <a:pPr algn="just" fontAlgn="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идеале на этом этапе 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педагога должен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быть план развития на определенный период вперед и список материалов, необходимых для изучения. Но на старте достаточно выпустить одно дистанционное занятие, чтобы провести пилотный запуск и определиться для себя, оптимальные формы работы с обучающимися в дистанционном режиме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MitkalevaLa\Desktop\auup4rp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2"/>
          <a:stretch/>
        </p:blipFill>
        <p:spPr bwMode="auto">
          <a:xfrm>
            <a:off x="5004048" y="2870448"/>
            <a:ext cx="384493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5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12127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Шаг 4. Оцените эффективность дистанционного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обучения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780928"/>
            <a:ext cx="4608512" cy="3888432"/>
          </a:xfrm>
        </p:spPr>
        <p:txBody>
          <a:bodyPr>
            <a:normAutofit fontScale="85000" lnSpcReduction="20000"/>
          </a:bodyPr>
          <a:lstStyle/>
          <a:p>
            <a:pPr marL="0" indent="0" algn="just" fontAlgn="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Итак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после запуска дистанционного обучения, убедитесь, в его эффективности:</a:t>
            </a: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собирайте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отзывы обучающихся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родителей;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сравнивайте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достижения тех, кто учится дистанционно и очно;</a:t>
            </a: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отслеживайте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как меняются успехи обучающихся, улучшаются ли показатели работы.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C:\Users\MitkalevaLa\Desktop\onlinelessonlearningsuccess-scaled-2020-03-19_12-29-05_922059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1" r="8556" b="-1"/>
          <a:stretch/>
        </p:blipFill>
        <p:spPr bwMode="auto">
          <a:xfrm>
            <a:off x="168360" y="2780928"/>
            <a:ext cx="4185920" cy="31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651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63272" cy="1154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Дистанционные занятия (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онлайн-занятия)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 рекомендации для их разработки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4726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Онлайн-занятие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широком смысле — это занятие, которое обучающийся проходит дистанционно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Онлайн-занятие может проводиться в прямом эфире с обеспечением интерактивного взаимодействия педагога с обучающимся, а также может быть записано педагогом заранее и отправлено обучающимся на самостоятельное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изучение.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проведения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необходимо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современное техническое оснащение и возможность доступа к качественной и высокоскоростной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интернет-связи.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педагога и обучающегося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требуются определённые навыки по компьютерной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грамотности.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Время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проведения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 более 30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минут.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Четко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поставлены цели и определен результат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онлайн-занятии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возможна выдача опережающего задания на знакомство с новым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материалом.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Теоретический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материал представлен в кратком (сжатом) виде, выделена основная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суть.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Предложены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разные виды заданий в ходе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для последующей самостоятельной работы дома (задания на рассуждения, выполнение интерактивного задания, прохождение тренажеров, онлайн-голосование и др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.).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Присутствует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блок обратной связи, отложенной рефлексии через вопросы/ответы в чате, по электронной почте. </a:t>
            </a:r>
          </a:p>
        </p:txBody>
      </p:sp>
    </p:spTree>
    <p:extLst>
      <p:ext uri="{BB962C8B-B14F-4D97-AF65-F5344CB8AC3E}">
        <p14:creationId xmlns:p14="http://schemas.microsoft.com/office/powerpoint/2010/main" val="3831207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84784"/>
            <a:ext cx="4081382" cy="65033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Заключение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092322"/>
            <a:ext cx="8856984" cy="386507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Таким образом, необходимость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внедрения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дистанционного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обучения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дополнительном образовании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обуславливается проблемой отсутствия 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определенного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числа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обучающихся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возможности развивать свои увлечения, заниматься тем, что совпадает с их интересами, так как занятия, которые хотелось бы посещать, проводятся далеко от дома, либо занятия идут одновременно с занятиями в школе.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Также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фактором исключающим возможность посещения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организаций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дополнительного образования детей, может стать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карантин, длительная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болезнь или инвалидность. Во всех этих случаях дистанционное обучение может стать приемлемой альтернативой очных занятий, но не может притеснить или тем более исключить традиционные очные формы обучения.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MitkalevaLa\Desktop\605106a47ccb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r="7685"/>
          <a:stretch/>
        </p:blipFill>
        <p:spPr bwMode="auto">
          <a:xfrm>
            <a:off x="323528" y="548680"/>
            <a:ext cx="3785240" cy="24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Дистанционное образование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способ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обучения на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расстоянии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772816"/>
            <a:ext cx="4608512" cy="5085184"/>
          </a:xfrm>
        </p:spPr>
        <p:txBody>
          <a:bodyPr>
            <a:noAutofit/>
          </a:bodyPr>
          <a:lstStyle/>
          <a:p>
            <a:pPr algn="just" fontAlgn="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говорить о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технологии дистанционного обучения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то это одна из перспективных в системе дополнительного образования. Она позволяет решать задачи формирования информационно-коммуникационной культуры обучающихся, развивать их творческий потенциал.</a:t>
            </a:r>
          </a:p>
          <a:p>
            <a:pPr algn="just" fontAlgn="t"/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Благодаря современным информационным технологиям обучающиеся могут использовать различные информационные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ресурсы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самостоятельно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использовать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самые разные источники информации,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приобретая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знания, сами для себя определяют способы познавательной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деятельности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Users\MitkalevaLA\Desktop\занятие 5 1го\р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7" t="72290" r="36474" b="2699"/>
          <a:stretch/>
        </p:blipFill>
        <p:spPr bwMode="auto">
          <a:xfrm>
            <a:off x="179512" y="2348881"/>
            <a:ext cx="4170871" cy="30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4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29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Технологии и средства дистанционного обучения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3"/>
            <a:ext cx="4464496" cy="20882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</a:rPr>
              <a:t>Технологии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marL="0" indent="0">
              <a:buNone/>
            </a:pPr>
            <a:endParaRPr lang="ru-RU" sz="1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Базовой технологией дистанционного обучения является технология, построенная на использовании интернет-технологий                              </a:t>
            </a:r>
            <a:r>
              <a:rPr lang="ru-RU" sz="3200" dirty="0" smtClean="0"/>
              <a:t>                                   </a:t>
            </a:r>
            <a:endParaRPr lang="ru-RU" sz="3200" dirty="0"/>
          </a:p>
        </p:txBody>
      </p:sp>
      <p:pic>
        <p:nvPicPr>
          <p:cNvPr id="4098" name="Picture 2" descr="C:\Users\MitkalevaLA\Desktop\занятие 5 1го\р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75912" r="74241" b="4239"/>
          <a:stretch/>
        </p:blipFill>
        <p:spPr bwMode="auto">
          <a:xfrm>
            <a:off x="4716016" y="2492896"/>
            <a:ext cx="4104456" cy="418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064" y="3972766"/>
            <a:ext cx="45365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Средства:</a:t>
            </a:r>
          </a:p>
          <a:p>
            <a:pPr algn="ctr"/>
            <a:endParaRPr lang="ru-RU" sz="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система дистанционного обучения (СДО);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дистанционные курсы;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иные дополнительные средства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(электронная почта, электронные библиотеки и т.д.)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80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Интернет-технологии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4042792" cy="41044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Это технологии создания и поддержки различных информационных ресурсов в компьютерной сети Интернет: сайтов, блогов, форумов, чатов, электронных библиотек и энциклопедий.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5" name="Picture 3" descr="C:\Users\MitkalevaLA\Desktop\ит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2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Категории интернет-технологий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MitkalevaLA\Desktop\ит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9" b="9764"/>
          <a:stretch/>
        </p:blipFill>
        <p:spPr bwMode="auto">
          <a:xfrm>
            <a:off x="467544" y="1987415"/>
            <a:ext cx="8164625" cy="425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6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Современные интернет-технологии позволяют создавать в сети: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3024336" cy="3384376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веб-сервера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сайты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, порталы и блоги;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электронную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почту;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форумы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чаты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ICQ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подобное;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идеоконференции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вебинары;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телеконференции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Wiki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-энциклопедии.</a:t>
            </a:r>
          </a:p>
          <a:p>
            <a:endParaRPr lang="ru-RU" dirty="0"/>
          </a:p>
        </p:txBody>
      </p:sp>
      <p:pic>
        <p:nvPicPr>
          <p:cNvPr id="4" name="Picture 3" descr="C:\Users\MitkalevaLA\Desktop\ит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5368596" cy="30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5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Интернет-технологии в образовательном процессе: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708920"/>
            <a:ext cx="4978896" cy="33123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поиск, получение и накопление информации;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обработка и по необходимости передача информации;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обработанной информации для научной работы, для подготовки докладов и сообщений;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обработанной информации для подготовки отдельных тем в виде презентаций и слайдов к занятиям, мероприятиям;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дистанционное обучение;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елеконференции.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3" name="Picture 3" descr="C:\Users\MitkalevaLA\Desktop\ит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3" t="16349" b="49524"/>
          <a:stretch/>
        </p:blipFill>
        <p:spPr bwMode="auto">
          <a:xfrm>
            <a:off x="75936" y="2852936"/>
            <a:ext cx="36804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0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3744416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Средства дистанционных образовательных технологий: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28800"/>
            <a:ext cx="4968552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учебные книги (электронный вариант учебников, учебно-методических пособий, справочников и т.д.);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сетевые учебно-методические пособия;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компьютерные обучающие системы в обычном и мультимедийном вариантах;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аудио учебно-информационные материалы;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видео учебно-информационные материалы.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MitkalevaLa\Desktop\vea3qcsvt8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744416" cy="28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18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1551</TotalTime>
  <Words>1163</Words>
  <Application>Microsoft Office PowerPoint</Application>
  <PresentationFormat>Экран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«Организация дистанционного обучения обучающихся в организациях дополнительного образования: технологии, методы и средства»</vt:lpstr>
      <vt:lpstr>Дистанционное обучение</vt:lpstr>
      <vt:lpstr>Дистанционное образование –  способ обучения на расстоянии </vt:lpstr>
      <vt:lpstr>Технологии и средства дистанционного обучения</vt:lpstr>
      <vt:lpstr>Интернет-технологии</vt:lpstr>
      <vt:lpstr>Категории интернет-технологий</vt:lpstr>
      <vt:lpstr>Современные интернет-технологии позволяют создавать в сети:</vt:lpstr>
      <vt:lpstr>Интернет-технологии в образовательном процессе:</vt:lpstr>
      <vt:lpstr>Средства дистанционных образовательных технологий:</vt:lpstr>
      <vt:lpstr>Основные методы дистанционного обучения:</vt:lpstr>
      <vt:lpstr>Контроль знаний при дистанционном обучении</vt:lpstr>
      <vt:lpstr>При организации дистанционного обучения выделяют следующие направления:</vt:lpstr>
      <vt:lpstr>Достоинства дистанционного обучения:</vt:lpstr>
      <vt:lpstr>Педагогический потенциал дистанционного обучения</vt:lpstr>
      <vt:lpstr>Недостатки дистанционного образования:</vt:lpstr>
      <vt:lpstr>Рекомендации педагогу дополнительного образования для организации дистанционного обучения</vt:lpstr>
      <vt:lpstr>Шаг 1. Цели и задачи дистанционного образования</vt:lpstr>
      <vt:lpstr>Шаг 2. Выбор программного обеспечения</vt:lpstr>
      <vt:lpstr>Презентация PowerPoint</vt:lpstr>
      <vt:lpstr>Шаг 3. Подготовить обучающий контент</vt:lpstr>
      <vt:lpstr>Шаг 4. Оцените эффективность дистанционного обучения</vt:lpstr>
      <vt:lpstr>Дистанционные занятия (онлайн-занятия)  и рекомендации для их разработки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дистанционного обучения обучающихся в организациях дополнительного образования: технологии, методы и средства»</dc:title>
  <dc:creator>Lylia Mitkaleva</dc:creator>
  <cp:lastModifiedBy>Lylia Mitkaleva</cp:lastModifiedBy>
  <cp:revision>131</cp:revision>
  <dcterms:created xsi:type="dcterms:W3CDTF">2021-01-22T08:15:42Z</dcterms:created>
  <dcterms:modified xsi:type="dcterms:W3CDTF">2023-03-27T08:59:30Z</dcterms:modified>
</cp:coreProperties>
</file>