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62" r:id="rId3"/>
    <p:sldId id="289" r:id="rId4"/>
    <p:sldId id="290" r:id="rId5"/>
    <p:sldId id="291" r:id="rId6"/>
    <p:sldId id="288" r:id="rId7"/>
    <p:sldId id="280" r:id="rId8"/>
    <p:sldId id="281" r:id="rId9"/>
    <p:sldId id="282" r:id="rId10"/>
    <p:sldId id="263" r:id="rId11"/>
    <p:sldId id="279" r:id="rId12"/>
    <p:sldId id="264" r:id="rId13"/>
    <p:sldId id="274" r:id="rId14"/>
    <p:sldId id="275" r:id="rId15"/>
    <p:sldId id="257" r:id="rId16"/>
    <p:sldId id="258" r:id="rId17"/>
    <p:sldId id="259" r:id="rId18"/>
    <p:sldId id="276" r:id="rId19"/>
    <p:sldId id="277" r:id="rId20"/>
    <p:sldId id="278" r:id="rId21"/>
    <p:sldId id="260" r:id="rId22"/>
    <p:sldId id="268" r:id="rId23"/>
    <p:sldId id="270" r:id="rId24"/>
    <p:sldId id="271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5609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Занятие № 5 </a:t>
            </a:r>
            <a:br>
              <a:rPr lang="ru-RU" sz="31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«Подготовка </a:t>
            </a: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и проведение открытого 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занятия (мероприятия)»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8352928" cy="108012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Школа молодого педагога ОГБН ОО «ДТДМ»</a:t>
            </a:r>
          </a:p>
          <a:p>
            <a:r>
              <a:rPr lang="ru-RU" dirty="0"/>
              <a:t>Руководитель: Миткалева Л.А.</a:t>
            </a:r>
          </a:p>
          <a:p>
            <a:r>
              <a:rPr lang="ru-RU" dirty="0"/>
              <a:t>г. Ульяновск </a:t>
            </a:r>
          </a:p>
          <a:p>
            <a:r>
              <a:rPr lang="ru-RU" dirty="0" smtClean="0"/>
              <a:t>2023 </a:t>
            </a:r>
            <a:r>
              <a:rPr lang="ru-RU" dirty="0"/>
              <a:t>г.</a:t>
            </a:r>
          </a:p>
          <a:p>
            <a:endParaRPr lang="ru-RU" dirty="0"/>
          </a:p>
        </p:txBody>
      </p:sp>
      <p:pic>
        <p:nvPicPr>
          <p:cNvPr id="4" name="Рисунок 3" descr="C:\Users\user\Desktop\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2644" r="2556" b="7471"/>
          <a:stretch/>
        </p:blipFill>
        <p:spPr bwMode="auto">
          <a:xfrm>
            <a:off x="2195736" y="2636912"/>
            <a:ext cx="4729326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34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768" y="188640"/>
            <a:ext cx="5808032" cy="187452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Отличительные особенности открытого занятия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424847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/>
              <a:t>Главное отличие открытого занятия от мастер-класса </a:t>
            </a:r>
            <a:r>
              <a:rPr lang="ru-RU" dirty="0"/>
              <a:t>состоит в том, что во время открытого занятия педагог взаимодействует только с </a:t>
            </a:r>
            <a:r>
              <a:rPr lang="ru-RU" dirty="0" smtClean="0"/>
              <a:t>обучающимися, </a:t>
            </a:r>
            <a:r>
              <a:rPr lang="ru-RU" dirty="0"/>
              <a:t>не отвлекаясь и не общаясь с гостями. Педагог ведёт себя так, как будто проходит обычное занятие, таким образом, он сам сосредотачивается на содержании занятия и ведёт детей к поставленной </a:t>
            </a:r>
            <a:r>
              <a:rPr lang="ru-RU" dirty="0" smtClean="0"/>
              <a:t>цели.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/>
              <a:t>Открытое </a:t>
            </a:r>
            <a:r>
              <a:rPr lang="ru-RU" b="1" dirty="0"/>
              <a:t>занятие</a:t>
            </a:r>
            <a:r>
              <a:rPr lang="ru-RU" dirty="0"/>
              <a:t> </a:t>
            </a:r>
            <a:r>
              <a:rPr lang="ru-RU" b="1" dirty="0"/>
              <a:t>отличается от показательного занятия для родителей</a:t>
            </a:r>
            <a:r>
              <a:rPr lang="ru-RU" dirty="0"/>
              <a:t>. Это открытое мероприятие преследует совершенно другую цель: показать достижения </a:t>
            </a:r>
            <a:r>
              <a:rPr lang="ru-RU" dirty="0" smtClean="0"/>
              <a:t>обучающихся за </a:t>
            </a:r>
            <a:r>
              <a:rPr lang="ru-RU" dirty="0"/>
              <a:t>пройденный период времени. Как правило, педагог на таком </a:t>
            </a:r>
            <a:r>
              <a:rPr lang="ru-RU" dirty="0" smtClean="0"/>
              <a:t>занятии </a:t>
            </a:r>
            <a:r>
              <a:rPr lang="ru-RU" dirty="0"/>
              <a:t>не может раскрыть свои способности в полной мере, что является главной составляющей открытого занятия. Поэтому эти два мероприятия не совмещают воедино, то есть не проводят открытое занятие с экспертами в присутствии родителей.</a:t>
            </a:r>
          </a:p>
          <a:p>
            <a:endParaRPr lang="ru-RU" dirty="0"/>
          </a:p>
        </p:txBody>
      </p:sp>
      <p:pic>
        <p:nvPicPr>
          <p:cNvPr id="4" name="Рисунок 3" descr="C:\Users\user\Desktop\к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370"/>
            <a:ext cx="2555240" cy="187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56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2"/>
                </a:solidFill>
                <a:effectLst/>
              </a:rPr>
              <a:t>Модель </a:t>
            </a:r>
            <a:r>
              <a:rPr lang="ru-RU" sz="3200" dirty="0">
                <a:solidFill>
                  <a:schemeClr val="accent2"/>
                </a:solidFill>
                <a:effectLst/>
              </a:rPr>
              <a:t>учебного занятия в учреждении </a:t>
            </a:r>
            <a:br>
              <a:rPr lang="ru-RU" sz="3200" dirty="0">
                <a:solidFill>
                  <a:schemeClr val="accent2"/>
                </a:solidFill>
                <a:effectLst/>
              </a:rPr>
            </a:br>
            <a:r>
              <a:rPr lang="ru-RU" sz="3200" dirty="0">
                <a:solidFill>
                  <a:schemeClr val="accent2"/>
                </a:solidFill>
                <a:effectLst/>
              </a:rPr>
              <a:t>дополнительного образования детей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C:\Users\user\Desktop\занятие 5\к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r="17842" b="5780"/>
          <a:stretch/>
        </p:blipFill>
        <p:spPr bwMode="auto">
          <a:xfrm>
            <a:off x="257523" y="4351004"/>
            <a:ext cx="2731557" cy="2318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298719"/>
            <a:ext cx="1944216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БЛОКИ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636" y="1928264"/>
            <a:ext cx="19729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Подготовительный</a:t>
            </a:r>
          </a:p>
          <a:p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6645" y="1974703"/>
            <a:ext cx="11028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Основной</a:t>
            </a:r>
          </a:p>
          <a:p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44426" y="2005099"/>
            <a:ext cx="19385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Итоговый </a:t>
            </a:r>
          </a:p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(заключительный)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3325" y="2901636"/>
            <a:ext cx="171553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Организационный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1841" y="3486411"/>
            <a:ext cx="1318502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Проверочный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7941" y="2743773"/>
            <a:ext cx="331236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Подготовительный </a:t>
            </a:r>
            <a:r>
              <a:rPr lang="ru-RU" sz="1400" b="1" dirty="0" smtClean="0"/>
              <a:t>     (</a:t>
            </a:r>
            <a:r>
              <a:rPr lang="ru-RU" sz="1400" b="1" dirty="0"/>
              <a:t>подготовка к новому содержанию)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96599" y="3450958"/>
            <a:ext cx="331236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Усвоение новых знаний и способов действий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98709" y="4221088"/>
            <a:ext cx="331236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Первичная проверка понимания изученного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43822" y="4986961"/>
            <a:ext cx="331236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Закрепление новых знаний, способов действий и их применение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72386" y="5749578"/>
            <a:ext cx="3217922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Обобщение и систематизация знаний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43822" y="6342382"/>
            <a:ext cx="3217922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Контрольный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25928" y="2901636"/>
            <a:ext cx="233856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Итоговый (а</a:t>
            </a:r>
            <a:r>
              <a:rPr lang="ru-RU" sz="1400" dirty="0" smtClean="0"/>
              <a:t>нализ </a:t>
            </a:r>
            <a:r>
              <a:rPr lang="ru-RU" sz="1400" dirty="0"/>
              <a:t>и оценка </a:t>
            </a:r>
            <a:endParaRPr lang="ru-RU" sz="1400" dirty="0" smtClean="0"/>
          </a:p>
          <a:p>
            <a:pPr algn="ctr"/>
            <a:r>
              <a:rPr lang="ru-RU" sz="1400" dirty="0" smtClean="0"/>
              <a:t>успешности </a:t>
            </a:r>
            <a:r>
              <a:rPr lang="ru-RU" sz="1400" dirty="0"/>
              <a:t>достижения </a:t>
            </a:r>
            <a:r>
              <a:rPr lang="ru-RU" sz="1400" dirty="0" smtClean="0"/>
              <a:t>цели)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25928" y="4005644"/>
            <a:ext cx="233856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Рефлексивный (м</a:t>
            </a:r>
            <a:r>
              <a:rPr lang="ru-RU" sz="1400" dirty="0" smtClean="0"/>
              <a:t>обилизация </a:t>
            </a:r>
          </a:p>
          <a:p>
            <a:pPr algn="ctr"/>
            <a:r>
              <a:rPr lang="ru-RU" sz="1400" dirty="0" smtClean="0"/>
              <a:t>детей </a:t>
            </a:r>
            <a:r>
              <a:rPr lang="ru-RU" sz="1400" dirty="0"/>
              <a:t>на самооценку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25927" y="5248571"/>
            <a:ext cx="232714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Информационный</a:t>
            </a:r>
          </a:p>
          <a:p>
            <a:pPr algn="ctr"/>
            <a:r>
              <a:rPr lang="ru-RU" sz="1400" b="1" dirty="0" smtClean="0"/>
              <a:t>(о</a:t>
            </a:r>
            <a:r>
              <a:rPr lang="ru-RU" sz="1400" dirty="0" smtClean="0"/>
              <a:t>беспечение </a:t>
            </a:r>
          </a:p>
          <a:p>
            <a:pPr algn="ctr"/>
            <a:r>
              <a:rPr lang="ru-RU" sz="1400" dirty="0" smtClean="0"/>
              <a:t>понимания цели</a:t>
            </a:r>
            <a:r>
              <a:rPr lang="ru-RU" sz="1400" dirty="0"/>
              <a:t>, </a:t>
            </a:r>
            <a:r>
              <a:rPr lang="ru-RU" sz="1400" dirty="0" smtClean="0"/>
              <a:t>логики </a:t>
            </a:r>
            <a:endParaRPr lang="ru-RU" sz="1400" dirty="0" smtClean="0"/>
          </a:p>
          <a:p>
            <a:pPr algn="ctr"/>
            <a:r>
              <a:rPr lang="ru-RU" sz="1400" dirty="0" smtClean="0"/>
              <a:t>дальнейшего занятия)</a:t>
            </a:r>
            <a:endParaRPr lang="ru-RU" sz="1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475656" y="1498774"/>
            <a:ext cx="2016224" cy="3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52120" y="1498774"/>
            <a:ext cx="1947615" cy="3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</p:cNvCxnSpPr>
          <p:nvPr/>
        </p:nvCxnSpPr>
        <p:spPr>
          <a:xfrm>
            <a:off x="4608004" y="1698829"/>
            <a:ext cx="0" cy="2114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641092" y="2573615"/>
            <a:ext cx="0" cy="32802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0"/>
          </p:cNvCxnSpPr>
          <p:nvPr/>
        </p:nvCxnSpPr>
        <p:spPr>
          <a:xfrm>
            <a:off x="1641092" y="3226560"/>
            <a:ext cx="0" cy="25985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10404" y="2432688"/>
            <a:ext cx="0" cy="28185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584082" y="3226560"/>
            <a:ext cx="0" cy="23497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572000" y="4032421"/>
            <a:ext cx="0" cy="18866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572000" y="4744308"/>
            <a:ext cx="0" cy="24265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572000" y="5510181"/>
            <a:ext cx="0" cy="23939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572000" y="6057355"/>
            <a:ext cx="0" cy="28502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7813698" y="2640026"/>
            <a:ext cx="0" cy="27590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7767548" y="3709610"/>
            <a:ext cx="1" cy="24691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7784384" y="4804805"/>
            <a:ext cx="1" cy="36431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5" idx="0"/>
          </p:cNvCxnSpPr>
          <p:nvPr/>
        </p:nvCxnSpPr>
        <p:spPr>
          <a:xfrm>
            <a:off x="4608004" y="1124744"/>
            <a:ext cx="0" cy="1739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89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208823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Прежде чем приступить к разработке открытого занятия педагог должен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392488"/>
          </a:xfrm>
        </p:spPr>
        <p:txBody>
          <a:bodyPr>
            <a:normAutofit fontScale="55000" lnSpcReduction="20000"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ru-RU" sz="4000" b="1" dirty="0" smtClean="0"/>
              <a:t>Выбрать </a:t>
            </a:r>
            <a:r>
              <a:rPr lang="ru-RU" sz="4000" b="1" dirty="0"/>
              <a:t>тему занятия </a:t>
            </a:r>
            <a:r>
              <a:rPr lang="ru-RU" sz="4000" dirty="0"/>
              <a:t>в соответствии с </a:t>
            </a:r>
            <a:r>
              <a:rPr lang="ru-RU" sz="4000" dirty="0" smtClean="0"/>
              <a:t>учебным </a:t>
            </a:r>
            <a:r>
              <a:rPr lang="ru-RU" sz="4000" dirty="0"/>
              <a:t>планом и содержанием данной темы в </a:t>
            </a:r>
            <a:r>
              <a:rPr lang="ru-RU" sz="4000" dirty="0" smtClean="0"/>
              <a:t>дополнительной общеразвивающей программе.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4000" b="1" dirty="0" smtClean="0"/>
              <a:t>Определить </a:t>
            </a:r>
            <a:r>
              <a:rPr lang="ru-RU" sz="4000" b="1" dirty="0"/>
              <a:t>какого типа занятие </a:t>
            </a:r>
            <a:r>
              <a:rPr lang="ru-RU" sz="4000" dirty="0" smtClean="0"/>
              <a:t>он собирается показать: </a:t>
            </a:r>
          </a:p>
          <a:p>
            <a:pPr lvl="0" algn="just">
              <a:buFontTx/>
              <a:buChar char="-"/>
            </a:pPr>
            <a:r>
              <a:rPr lang="ru-RU" sz="4000" dirty="0" smtClean="0"/>
              <a:t>сообщение </a:t>
            </a:r>
            <a:r>
              <a:rPr lang="ru-RU" sz="4000" dirty="0"/>
              <a:t>и усвоение новых </a:t>
            </a:r>
            <a:r>
              <a:rPr lang="ru-RU" sz="4000" dirty="0" smtClean="0"/>
              <a:t>знаний;</a:t>
            </a:r>
          </a:p>
          <a:p>
            <a:pPr lvl="0" algn="just">
              <a:buFontTx/>
              <a:buChar char="-"/>
            </a:pPr>
            <a:r>
              <a:rPr lang="ru-RU" sz="4000" dirty="0" smtClean="0"/>
              <a:t>повторение </a:t>
            </a:r>
            <a:r>
              <a:rPr lang="ru-RU" sz="4000" dirty="0"/>
              <a:t>и обобщение полученных </a:t>
            </a:r>
            <a:r>
              <a:rPr lang="ru-RU" sz="4000" dirty="0" smtClean="0"/>
              <a:t>знаний;</a:t>
            </a:r>
          </a:p>
          <a:p>
            <a:pPr lvl="0" algn="just">
              <a:buFontTx/>
              <a:buChar char="-"/>
            </a:pPr>
            <a:r>
              <a:rPr lang="ru-RU" sz="4000" dirty="0" smtClean="0"/>
              <a:t>закрепление </a:t>
            </a:r>
            <a:r>
              <a:rPr lang="ru-RU" sz="4000" dirty="0"/>
              <a:t>знаний, выработка умений и </a:t>
            </a:r>
            <a:r>
              <a:rPr lang="ru-RU" sz="4000" dirty="0" smtClean="0"/>
              <a:t>навыков;</a:t>
            </a:r>
          </a:p>
          <a:p>
            <a:pPr lvl="0" algn="just">
              <a:buFontTx/>
              <a:buChar char="-"/>
            </a:pPr>
            <a:r>
              <a:rPr lang="ru-RU" sz="4000" dirty="0" smtClean="0"/>
              <a:t>обобщение </a:t>
            </a:r>
            <a:r>
              <a:rPr lang="ru-RU" sz="4000" dirty="0"/>
              <a:t>и систематизация </a:t>
            </a:r>
            <a:r>
              <a:rPr lang="ru-RU" sz="4000" dirty="0" smtClean="0"/>
              <a:t>знаний;</a:t>
            </a:r>
          </a:p>
          <a:p>
            <a:pPr lvl="0" algn="just">
              <a:buFontTx/>
              <a:buChar char="-"/>
            </a:pPr>
            <a:r>
              <a:rPr lang="ru-RU" sz="4000" dirty="0" smtClean="0"/>
              <a:t>комбинированное </a:t>
            </a:r>
            <a:r>
              <a:rPr lang="ru-RU" sz="4000" dirty="0"/>
              <a:t>занятие – включает в себя элементы всех выше представленных типов: </a:t>
            </a:r>
            <a:r>
              <a:rPr lang="ru-RU" sz="4000" dirty="0" smtClean="0"/>
              <a:t>проверка </a:t>
            </a:r>
            <a:r>
              <a:rPr lang="ru-RU" sz="4000" dirty="0"/>
              <a:t>знаний ранее изученного </a:t>
            </a:r>
            <a:r>
              <a:rPr lang="ru-RU" sz="4000" dirty="0" smtClean="0"/>
              <a:t>материала, изложение </a:t>
            </a:r>
            <a:r>
              <a:rPr lang="ru-RU" sz="4000" dirty="0"/>
              <a:t>нового материала, </a:t>
            </a:r>
            <a:r>
              <a:rPr lang="ru-RU" sz="4000" dirty="0" smtClean="0"/>
              <a:t>первичное </a:t>
            </a:r>
            <a:r>
              <a:rPr lang="ru-RU" sz="4000" dirty="0"/>
              <a:t>закрепление новых знаний, </a:t>
            </a:r>
            <a:r>
              <a:rPr lang="ru-RU" sz="4000" dirty="0" smtClean="0"/>
              <a:t>применение </a:t>
            </a:r>
            <a:r>
              <a:rPr lang="ru-RU" sz="4000" dirty="0"/>
              <a:t>их на практике</a:t>
            </a:r>
            <a:r>
              <a:rPr lang="ru-RU" sz="4000" dirty="0" smtClean="0"/>
              <a:t>.</a:t>
            </a:r>
          </a:p>
          <a:p>
            <a:pPr marL="137160" indent="0" algn="just">
              <a:buNone/>
            </a:pPr>
            <a:r>
              <a:rPr lang="ru-RU" sz="4000" b="1" dirty="0" smtClean="0"/>
              <a:t>!Наиболее </a:t>
            </a:r>
            <a:r>
              <a:rPr lang="ru-RU" sz="4000" b="1" dirty="0"/>
              <a:t>полно педагог может раскрыть свой талант во время проведения занятия комбинированного </a:t>
            </a:r>
            <a:r>
              <a:rPr lang="ru-RU" sz="4000" b="1" dirty="0" smtClean="0"/>
              <a:t>типа.</a:t>
            </a:r>
            <a:endParaRPr lang="ru-RU" sz="4000" b="1" dirty="0"/>
          </a:p>
          <a:p>
            <a:pPr lvl="0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320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Занятие комбинированного типа состоит: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75252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i="1" dirty="0"/>
              <a:t>Подготовительной части, </a:t>
            </a:r>
            <a:r>
              <a:rPr lang="ru-RU" dirty="0"/>
              <a:t>которая включает в себя организацию начала занятия, сообщение темы и цели занятия.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i="1" dirty="0"/>
              <a:t>Основной части</a:t>
            </a:r>
            <a:r>
              <a:rPr lang="ru-RU" dirty="0"/>
              <a:t>, которая состоит:</a:t>
            </a:r>
          </a:p>
          <a:p>
            <a:pPr algn="just">
              <a:buFontTx/>
              <a:buChar char="-"/>
            </a:pPr>
            <a:r>
              <a:rPr lang="ru-RU" dirty="0"/>
              <a:t>из проверки имеющихся у </a:t>
            </a:r>
            <a:r>
              <a:rPr lang="ru-RU" dirty="0" smtClean="0"/>
              <a:t>обучающихся </a:t>
            </a:r>
            <a:r>
              <a:rPr lang="ru-RU" dirty="0"/>
              <a:t>знаний и умений для подготовки к изучению новой темы;</a:t>
            </a:r>
          </a:p>
          <a:p>
            <a:pPr algn="just">
              <a:buFontTx/>
              <a:buChar char="-"/>
            </a:pPr>
            <a:r>
              <a:rPr lang="ru-RU" dirty="0"/>
              <a:t> ознакомления с новыми знаниями и умениями;</a:t>
            </a:r>
          </a:p>
          <a:p>
            <a:pPr algn="just">
              <a:buFontTx/>
              <a:buChar char="-"/>
            </a:pPr>
            <a:r>
              <a:rPr lang="ru-RU" dirty="0"/>
              <a:t>упражнений на освоение и закрепление знаний, умений, навыков по образцу;</a:t>
            </a:r>
          </a:p>
          <a:p>
            <a:pPr algn="just">
              <a:buFontTx/>
              <a:buChar char="-"/>
            </a:pPr>
            <a:r>
              <a:rPr lang="ru-RU" dirty="0"/>
              <a:t>переноса новых знаний в сходную ситуацию творческого характера.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i="1" dirty="0"/>
              <a:t>Заключительной части</a:t>
            </a:r>
            <a:r>
              <a:rPr lang="ru-RU" dirty="0"/>
              <a:t>, в которой подводятся итоги занятия, формулируются выводы.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4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49817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Критерии проведения открытого занятия (мероприятия)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53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Реализация целей и задач занятия (мероприятия), результативность.</a:t>
            </a:r>
          </a:p>
          <a:p>
            <a:pPr algn="just"/>
            <a:r>
              <a:rPr lang="ru-RU" dirty="0" smtClean="0"/>
              <a:t>Соответствие содержания, методов, средств, поставленным целям, задачам и особенностям контингента обучающихся.</a:t>
            </a:r>
          </a:p>
          <a:p>
            <a:pPr algn="just"/>
            <a:r>
              <a:rPr lang="ru-RU" dirty="0" smtClean="0"/>
              <a:t>Эффективность формы проведения открытого занятия (мероприятия).</a:t>
            </a:r>
          </a:p>
          <a:p>
            <a:pPr algn="just"/>
            <a:r>
              <a:rPr lang="ru-RU" dirty="0" smtClean="0"/>
              <a:t>Способность оптимально организовать деятельность обучающихся на всех этапах открытого занятия (мероприятия). </a:t>
            </a:r>
          </a:p>
          <a:p>
            <a:pPr algn="just"/>
            <a:r>
              <a:rPr lang="ru-RU" dirty="0" smtClean="0"/>
              <a:t>Заинтересованность и включенность 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97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Цель проведения открытого 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занятия (мероприятия)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828800"/>
            <a:ext cx="4752528" cy="36884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/>
              <a:t>Цель – это заранее запланированный, конечный </a:t>
            </a:r>
            <a:r>
              <a:rPr lang="ru-RU" sz="3200" dirty="0" smtClean="0"/>
              <a:t>результат.</a:t>
            </a:r>
          </a:p>
          <a:p>
            <a:pPr marL="137160" indent="0">
              <a:buNone/>
            </a:pPr>
            <a:r>
              <a:rPr lang="ru-RU" sz="3200" dirty="0" smtClean="0"/>
              <a:t>То </a:t>
            </a:r>
            <a:r>
              <a:rPr lang="ru-RU" sz="3200" dirty="0"/>
              <a:t>есть цель показывает, чего надо достичь на данном конкретном </a:t>
            </a:r>
            <a:r>
              <a:rPr lang="ru-RU" sz="3200" dirty="0" smtClean="0"/>
              <a:t>занятии (мероприятии). </a:t>
            </a:r>
            <a:endParaRPr lang="ru-RU" dirty="0"/>
          </a:p>
        </p:txBody>
      </p:sp>
      <p:pic>
        <p:nvPicPr>
          <p:cNvPr id="4" name="Рисунок 3" descr="C:\Users\user\Desktop\к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7" y="2204864"/>
            <a:ext cx="3806944" cy="278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82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ЗАДАЧИ ОТКРЫТОГО ЗАНЯТИЯ (МЕРОПРИЯТИЯ)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536544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b="1" dirty="0"/>
              <a:t>Цель</a:t>
            </a:r>
            <a:r>
              <a:rPr lang="ru-RU" dirty="0"/>
              <a:t> достигается в процессе решения комплекса задач: </a:t>
            </a:r>
            <a:r>
              <a:rPr lang="ru-RU" dirty="0" smtClean="0"/>
              <a:t>образовательных(обучающие), </a:t>
            </a:r>
            <a:r>
              <a:rPr lang="ru-RU" dirty="0"/>
              <a:t>развивающих, воспитательных. </a:t>
            </a:r>
            <a:r>
              <a:rPr lang="ru-RU" b="1" dirty="0"/>
              <a:t>Задачи</a:t>
            </a:r>
            <a:r>
              <a:rPr lang="ru-RU" dirty="0"/>
              <a:t> – это пути достижения цели. </a:t>
            </a:r>
            <a:endParaRPr lang="ru-RU" dirty="0" smtClean="0"/>
          </a:p>
          <a:p>
            <a:pPr marL="137160" indent="0" algn="just">
              <a:buNone/>
            </a:pPr>
            <a:r>
              <a:rPr lang="ru-RU" dirty="0" smtClean="0"/>
              <a:t>В  ходе открытого занятия (мероприятия) также происходит решение </a:t>
            </a:r>
            <a:r>
              <a:rPr lang="ru-RU" dirty="0"/>
              <a:t>следующих задач: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повышение </a:t>
            </a:r>
            <a:r>
              <a:rPr lang="ru-RU" dirty="0"/>
              <a:t>квалификации тех, кто приходит посмотреть предлагаемое </a:t>
            </a:r>
            <a:r>
              <a:rPr lang="ru-RU" dirty="0" smtClean="0"/>
              <a:t>занятие (мероприятие);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экспертиза </a:t>
            </a:r>
            <a:r>
              <a:rPr lang="ru-RU" dirty="0"/>
              <a:t>коллегами (руководителями </a:t>
            </a:r>
            <a:r>
              <a:rPr lang="ru-RU" dirty="0" smtClean="0"/>
              <a:t>образовательной организации, </a:t>
            </a:r>
            <a:r>
              <a:rPr lang="ru-RU" dirty="0"/>
              <a:t>методистами и др.) новшества, экспериментальной методики, разработанной </a:t>
            </a:r>
            <a:r>
              <a:rPr lang="ru-RU" dirty="0" smtClean="0"/>
              <a:t>педагогом;</a:t>
            </a: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изучение</a:t>
            </a:r>
            <a:r>
              <a:rPr lang="ru-RU" dirty="0"/>
              <a:t>, обобщение и распространение собственного педагогического </a:t>
            </a:r>
            <a:r>
              <a:rPr lang="ru-RU" dirty="0" smtClean="0"/>
              <a:t>опыта;</a:t>
            </a: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творческий отчёт </a:t>
            </a:r>
            <a:r>
              <a:rPr lang="ru-RU" dirty="0"/>
              <a:t>(аттестация, конкурс и т.д</a:t>
            </a:r>
            <a:r>
              <a:rPr lang="ru-RU" dirty="0" smtClean="0"/>
              <a:t>.).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43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Организация 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занятия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90378" cy="1584176"/>
          </a:xfrm>
        </p:spPr>
        <p:txBody>
          <a:bodyPr>
            <a:normAutofit fontScale="85000" lnSpcReduction="10000"/>
          </a:bodyPr>
          <a:lstStyle/>
          <a:p>
            <a:pPr marL="137160" indent="0" algn="just">
              <a:buNone/>
            </a:pPr>
            <a:r>
              <a:rPr lang="ru-RU" dirty="0"/>
              <a:t>Организация </a:t>
            </a:r>
            <a:r>
              <a:rPr lang="ru-RU" dirty="0" smtClean="0"/>
              <a:t>занятия </a:t>
            </a:r>
            <a:r>
              <a:rPr lang="ru-RU" dirty="0"/>
              <a:t>- это индивидуальное педагогическое творчество. При его проектировании педагог должен учитывать как общие требования к занятию, так и свои индивидуальные возможности и способности. К общим требованиям относятся:</a:t>
            </a:r>
          </a:p>
          <a:p>
            <a:endParaRPr lang="ru-RU" dirty="0"/>
          </a:p>
        </p:txBody>
      </p:sp>
      <p:pic>
        <p:nvPicPr>
          <p:cNvPr id="4" name="Рисунок 3" descr="C:\Users\user\Desktop\к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80757"/>
            <a:ext cx="2785722" cy="27845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3284984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реализация всех дидактических задач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 межпредметные связи;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проблемность;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развитие </a:t>
            </a:r>
            <a:r>
              <a:rPr lang="ru-RU" dirty="0"/>
              <a:t>познавательных способностей обучающихся;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активизация умственной деятельности </a:t>
            </a:r>
            <a:r>
              <a:rPr lang="ru-RU" dirty="0" smtClean="0"/>
              <a:t>детей;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дифференцированный </a:t>
            </a:r>
            <a:r>
              <a:rPr lang="ru-RU" dirty="0"/>
              <a:t>и личностно-индивидуальный подходы на основе </a:t>
            </a:r>
            <a:r>
              <a:rPr lang="ru-RU" dirty="0" smtClean="0"/>
              <a:t>учёта </a:t>
            </a:r>
            <a:r>
              <a:rPr lang="ru-RU" dirty="0"/>
              <a:t>особенностей обучающихся;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комплексное использование средств </a:t>
            </a:r>
            <a:r>
              <a:rPr lang="ru-RU" dirty="0" smtClean="0"/>
              <a:t>обучения;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самостоятельная </a:t>
            </a:r>
            <a:r>
              <a:rPr lang="ru-RU" dirty="0"/>
              <a:t>работа </a:t>
            </a:r>
            <a:r>
              <a:rPr lang="ru-RU" dirty="0" smtClean="0"/>
              <a:t>обучающихся;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разнообразная </a:t>
            </a:r>
            <a:r>
              <a:rPr lang="ru-RU" dirty="0"/>
              <a:t>и планомерная обратная связь.</a:t>
            </a:r>
          </a:p>
        </p:txBody>
      </p:sp>
    </p:spTree>
    <p:extLst>
      <p:ext uri="{BB962C8B-B14F-4D97-AF65-F5344CB8AC3E}">
        <p14:creationId xmlns:p14="http://schemas.microsoft.com/office/powerpoint/2010/main" val="1680666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Оформление плана-конспекта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b="1" dirty="0" smtClean="0"/>
              <a:t>План-конспект </a:t>
            </a:r>
            <a:r>
              <a:rPr lang="ru-RU" b="1" dirty="0"/>
              <a:t>открытого занятия должен иметь следующие составные элементы: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/>
              <a:t>титульный лист</a:t>
            </a:r>
            <a:r>
              <a:rPr lang="ru-RU" dirty="0"/>
              <a:t> (название </a:t>
            </a:r>
            <a:r>
              <a:rPr lang="ru-RU" dirty="0" smtClean="0"/>
              <a:t>образовательной организации, </a:t>
            </a:r>
            <a:r>
              <a:rPr lang="ru-RU" dirty="0"/>
              <a:t>вид мероприятия, тема, ФИО педагога, место и дата проведения, год);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/>
              <a:t>в пояснительной записке к открытому занятию прописывается: </a:t>
            </a:r>
            <a:r>
              <a:rPr lang="ru-RU" dirty="0" smtClean="0"/>
              <a:t>дополнительная общеразвивающая  </a:t>
            </a:r>
            <a:r>
              <a:rPr lang="ru-RU" dirty="0"/>
              <a:t>программа (по которой работает педагог); раздел; тема программы; год </a:t>
            </a:r>
            <a:r>
              <a:rPr lang="ru-RU" dirty="0" smtClean="0"/>
              <a:t>обучения; </a:t>
            </a:r>
            <a:r>
              <a:rPr lang="ru-RU" dirty="0"/>
              <a:t>возраст обучающихся;</a:t>
            </a:r>
            <a:r>
              <a:rPr lang="ru-RU" b="1" dirty="0"/>
              <a:t> </a:t>
            </a:r>
            <a:r>
              <a:rPr lang="ru-RU" dirty="0"/>
              <a:t>форма занятия; цель и задачи; перечень дидактических материалов; материально-техническое оснащение занятия; </a:t>
            </a:r>
            <a:r>
              <a:rPr lang="ru-RU" dirty="0" smtClean="0"/>
              <a:t>литература;</a:t>
            </a: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/>
              <a:t>далее </a:t>
            </a:r>
            <a:r>
              <a:rPr lang="ru-RU" dirty="0"/>
              <a:t>оформляется план-конспект занятия: на каждом этапе подробно расписывается ход занятия, время, которое отводится на каждый этап; любое открытое занятие в сумме должно составлять 30-45 минут, не зависимо от продолжительности </a:t>
            </a:r>
            <a:r>
              <a:rPr lang="ru-RU" dirty="0" smtClean="0"/>
              <a:t>занятия</a:t>
            </a:r>
            <a:r>
              <a:rPr lang="ru-RU" dirty="0"/>
              <a:t>.  </a:t>
            </a:r>
          </a:p>
          <a:p>
            <a:pPr marL="137160" lv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4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После составления плана-конспекта занятия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проанализировать его с точки зрения того, </a:t>
            </a:r>
            <a:r>
              <a:rPr lang="ru-RU" dirty="0" smtClean="0"/>
              <a:t>ведёт </a:t>
            </a:r>
            <a:r>
              <a:rPr lang="ru-RU" dirty="0"/>
              <a:t>ли он к достижению выдвинутых </a:t>
            </a:r>
            <a:r>
              <a:rPr lang="ru-RU" dirty="0" smtClean="0"/>
              <a:t>целей </a:t>
            </a:r>
            <a:r>
              <a:rPr lang="ru-RU" dirty="0"/>
              <a:t>и задач или нет, и если необходимо, внести коррективы;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структура занятия тесно связана с его организацией, поэтому надо </a:t>
            </a:r>
            <a:r>
              <a:rPr lang="ru-RU" dirty="0" smtClean="0"/>
              <a:t>чётко </a:t>
            </a:r>
            <a:r>
              <a:rPr lang="ru-RU" dirty="0"/>
              <a:t>продумать распределение времени для каждого этапа занятия, а также своих обязанностей и обязанностей обучающихся;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подготовка к </a:t>
            </a:r>
            <a:r>
              <a:rPr lang="ru-RU" b="1" dirty="0"/>
              <a:t>мастер-классу</a:t>
            </a:r>
            <a:r>
              <a:rPr lang="ru-RU" dirty="0"/>
              <a:t> осуществляется так же, как и к открытому занятию, только в нём не указывают образовательную программу и не задаётся время;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при подготовке открытого занятия или мастер-класса педагог должен показать план-конспект занятия методисту для проверки и доработки, если это необходимо; весь материал к занятию должен быть готов не позднее, чем за неделю до его проведения.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38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2068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i="1" dirty="0"/>
              <a:t>Открытое занятие</a:t>
            </a:r>
            <a:r>
              <a:rPr lang="ru-RU" dirty="0"/>
              <a:t> - это учебное занятие в рамках образовательной программы, на котором присутствуют приглашённые гости (эксперты</a:t>
            </a:r>
            <a:r>
              <a:rPr lang="ru-RU" dirty="0" smtClean="0"/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i="1" dirty="0" smtClean="0"/>
              <a:t>Учебное </a:t>
            </a:r>
            <a:r>
              <a:rPr lang="ru-RU" b="1" i="1" dirty="0"/>
              <a:t>занятие</a:t>
            </a:r>
            <a:r>
              <a:rPr lang="ru-RU" dirty="0"/>
              <a:t> – это форма организации </a:t>
            </a:r>
            <a:r>
              <a:rPr lang="ru-RU" dirty="0" smtClean="0"/>
              <a:t>образовательного процесса</a:t>
            </a:r>
            <a:r>
              <a:rPr lang="ru-RU" dirty="0"/>
              <a:t>, предполагающая передачу </a:t>
            </a:r>
            <a:r>
              <a:rPr lang="ru-RU" dirty="0" smtClean="0"/>
              <a:t>знаний обучающимся </a:t>
            </a:r>
            <a:r>
              <a:rPr lang="ru-RU" dirty="0"/>
              <a:t>по конкретному предмету и усвоение ими учебного материала. Это время, в течение которого </a:t>
            </a:r>
            <a:r>
              <a:rPr lang="ru-RU" dirty="0" smtClean="0"/>
              <a:t>обучающиеся </a:t>
            </a:r>
            <a:r>
              <a:rPr lang="ru-RU" dirty="0"/>
              <a:t>под руководством педагога решают </a:t>
            </a:r>
            <a:r>
              <a:rPr lang="ru-RU" dirty="0" smtClean="0"/>
              <a:t>образовательные (обучающие), </a:t>
            </a:r>
            <a:r>
              <a:rPr lang="ru-RU" dirty="0"/>
              <a:t>развивающие и воспитательные </a:t>
            </a:r>
            <a:r>
              <a:rPr lang="ru-RU" dirty="0" smtClean="0"/>
              <a:t>задачи.</a:t>
            </a:r>
          </a:p>
          <a:p>
            <a:r>
              <a:rPr lang="ru-RU" dirty="0"/>
              <a:t>В учебном занятии представлены все элементы образовательного </a:t>
            </a:r>
            <a:r>
              <a:rPr lang="ru-RU" dirty="0" smtClean="0"/>
              <a:t>процесса: цели</a:t>
            </a:r>
            <a:r>
              <a:rPr lang="ru-RU" dirty="0"/>
              <a:t>, содержание, средства, методы, организация</a:t>
            </a:r>
            <a:r>
              <a:rPr lang="ru-RU" dirty="0" smtClean="0"/>
              <a:t>.</a:t>
            </a:r>
          </a:p>
          <a:p>
            <a:r>
              <a:rPr lang="ru-RU" dirty="0"/>
              <a:t>В зависимости от </a:t>
            </a:r>
            <a:r>
              <a:rPr lang="ru-RU" i="1" dirty="0"/>
              <a:t>целей</a:t>
            </a:r>
            <a:r>
              <a:rPr lang="ru-RU" dirty="0"/>
              <a:t> занятия можно выделить следующие виды учебных занятий:</a:t>
            </a:r>
          </a:p>
          <a:p>
            <a:pPr marL="137160" indent="0">
              <a:buNone/>
            </a:pPr>
            <a:r>
              <a:rPr lang="ru-RU" dirty="0"/>
              <a:t>— обучающие;</a:t>
            </a:r>
          </a:p>
          <a:p>
            <a:pPr marL="137160" indent="0">
              <a:buNone/>
            </a:pPr>
            <a:r>
              <a:rPr lang="ru-RU" dirty="0"/>
              <a:t>— общеразвивающие;</a:t>
            </a:r>
          </a:p>
          <a:p>
            <a:pPr marL="137160" indent="0">
              <a:buNone/>
            </a:pPr>
            <a:r>
              <a:rPr lang="ru-RU" dirty="0"/>
              <a:t>— воспитательные.</a:t>
            </a:r>
          </a:p>
          <a:p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16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229026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В день проведения занятия педагог должен: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640960" cy="4104456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прийти на занятие не позднее, чем за 10 минут до его начала;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проветрить </a:t>
            </a:r>
            <a:r>
              <a:rPr lang="ru-RU" dirty="0" smtClean="0"/>
              <a:t>аудиторию, </a:t>
            </a:r>
            <a:r>
              <a:rPr lang="ru-RU" dirty="0"/>
              <a:t>подготовить методические материалы к занятию;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проверить и подготовить материалы и инструменты, необходимые для проведения занятия;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подготовить для экспертной группы </a:t>
            </a:r>
            <a:r>
              <a:rPr lang="ru-RU" dirty="0" smtClean="0"/>
              <a:t>дополнительную общеразвивающую </a:t>
            </a:r>
            <a:r>
              <a:rPr lang="ru-RU" dirty="0"/>
              <a:t>программу и план-конспект для каждого члена комиссии.</a:t>
            </a:r>
          </a:p>
          <a:p>
            <a:endParaRPr lang="ru-RU" dirty="0"/>
          </a:p>
        </p:txBody>
      </p:sp>
      <p:pic>
        <p:nvPicPr>
          <p:cNvPr id="4" name="Рисунок 3" descr="C:\Users\user\Desktop\к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76" y="332656"/>
            <a:ext cx="3018155" cy="2049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367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Перед началом 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открытого занятия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1368152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ru-RU" dirty="0"/>
              <a:t>Перед началом занятия педагог сообщает присутствующим необходимую информацию о группе </a:t>
            </a:r>
            <a:r>
              <a:rPr lang="ru-RU" dirty="0" smtClean="0"/>
              <a:t>обучающихся, </a:t>
            </a:r>
            <a:r>
              <a:rPr lang="ru-RU" dirty="0"/>
              <a:t>дает характеристику </a:t>
            </a:r>
            <a:r>
              <a:rPr lang="ru-RU" dirty="0" smtClean="0"/>
              <a:t>группы</a:t>
            </a:r>
            <a:r>
              <a:rPr lang="ru-RU" dirty="0"/>
              <a:t>:</a:t>
            </a:r>
          </a:p>
          <a:p>
            <a:pPr algn="just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24945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начальный уровень развития детей данной </a:t>
            </a:r>
            <a:r>
              <a:rPr lang="ru-RU" sz="2000" dirty="0" smtClean="0"/>
              <a:t>группы;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учитываются </a:t>
            </a:r>
            <a:r>
              <a:rPr lang="ru-RU" sz="2000" dirty="0"/>
              <a:t>ли возрастные особенности </a:t>
            </a:r>
            <a:r>
              <a:rPr lang="ru-RU" sz="2000" dirty="0" smtClean="0"/>
              <a:t>детей;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их </a:t>
            </a:r>
            <a:r>
              <a:rPr lang="ru-RU" sz="2000" dirty="0"/>
              <a:t>первоначальный уровень </a:t>
            </a:r>
            <a:r>
              <a:rPr lang="ru-RU" sz="2000" dirty="0" smtClean="0"/>
              <a:t>знаний;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учитываются </a:t>
            </a:r>
            <a:r>
              <a:rPr lang="ru-RU" sz="2000" dirty="0"/>
              <a:t>ли различия детей по темпераменту.</a:t>
            </a:r>
          </a:p>
        </p:txBody>
      </p:sp>
      <p:pic>
        <p:nvPicPr>
          <p:cNvPr id="6" name="Рисунок 5" descr="C:\Users\user\Desktop\к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5169738" cy="234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02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Успех занятия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47" y="1412776"/>
            <a:ext cx="5040560" cy="460851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Успех занятия зависит </a:t>
            </a:r>
            <a:r>
              <a:rPr lang="ru-RU" dirty="0"/>
              <a:t>от личности педагога: насколько широко он образован и методически опытен, как относится к своему делу и детям, какой стиль взаимодействия с </a:t>
            </a:r>
            <a:r>
              <a:rPr lang="ru-RU" dirty="0" smtClean="0"/>
              <a:t>обучающимися </a:t>
            </a:r>
            <a:r>
              <a:rPr lang="ru-RU" dirty="0"/>
              <a:t>предпочитает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Очень </a:t>
            </a:r>
            <a:r>
              <a:rPr lang="ru-RU" dirty="0"/>
              <a:t>важно педагогу создать благоприятный морально-психологический климат, настраивая </a:t>
            </a:r>
            <a:r>
              <a:rPr lang="ru-RU" dirty="0" smtClean="0"/>
              <a:t>обучающихся </a:t>
            </a:r>
            <a:r>
              <a:rPr lang="ru-RU" dirty="0"/>
              <a:t>на сотворчество и содружество в процессе познавательной деятельности. </a:t>
            </a:r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user\Desktop\к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38437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670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После завершения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6859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Комиссия </a:t>
            </a:r>
            <a:r>
              <a:rPr lang="ru-RU" dirty="0"/>
              <a:t>вместе с педагогом обсуждает его </a:t>
            </a:r>
            <a:r>
              <a:rPr lang="ru-RU" dirty="0" smtClean="0"/>
              <a:t>проведение. Сначала </a:t>
            </a:r>
            <a:r>
              <a:rPr lang="ru-RU" dirty="0"/>
              <a:t>педагог проводит </a:t>
            </a:r>
            <a:r>
              <a:rPr lang="ru-RU" b="1" dirty="0"/>
              <a:t>рефлексию</a:t>
            </a:r>
            <a:r>
              <a:rPr lang="ru-RU" dirty="0"/>
              <a:t>, т.е. самоанализ своего занятия, во время которого он должен рассказать: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/>
              <a:t>Каково </a:t>
            </a:r>
            <a:r>
              <a:rPr lang="ru-RU" dirty="0"/>
              <a:t>место данного занятия в теме, разделе образовательной программы? Как он связан с предыдущими занятиями, на что в них опирается? Как это занятие работает на последующие занятия, темы, разделы? В чем специфика этого </a:t>
            </a:r>
            <a:r>
              <a:rPr lang="ru-RU" dirty="0" smtClean="0"/>
              <a:t>занятия?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/>
              <a:t>Была </a:t>
            </a:r>
            <a:r>
              <a:rPr lang="ru-RU" dirty="0"/>
              <a:t>ли обеспечена комплексность всех поставленных задач? Взаимосвязь? Какие задачи были главными, стержневыми? Как учтены в задачах особенности </a:t>
            </a:r>
            <a:r>
              <a:rPr lang="ru-RU" dirty="0" smtClean="0"/>
              <a:t>группы?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/>
              <a:t>Как </a:t>
            </a:r>
            <a:r>
              <a:rPr lang="ru-RU" dirty="0"/>
              <a:t>был организован контроль усвоения знаний, умений и </a:t>
            </a:r>
            <a:r>
              <a:rPr lang="ru-RU" dirty="0" smtClean="0"/>
              <a:t>навыков?</a:t>
            </a:r>
            <a:endParaRPr lang="ru-RU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/>
              <a:t>Удалось </a:t>
            </a:r>
            <a:r>
              <a:rPr lang="ru-RU" dirty="0"/>
              <a:t>ли полностью реализовать все поставленные задачи? Если не удалось, то – как и </a:t>
            </a:r>
            <a:r>
              <a:rPr lang="ru-RU" dirty="0" smtClean="0"/>
              <a:t>почему?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/>
              <a:t>На </a:t>
            </a:r>
            <a:r>
              <a:rPr lang="ru-RU" dirty="0"/>
              <a:t>что необходимо обратить внимание при планировании следующих занятий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50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После рефлексии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педагога: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/>
              <a:t>эксперты</a:t>
            </a:r>
            <a:r>
              <a:rPr lang="ru-RU" dirty="0" smtClean="0"/>
              <a:t> </a:t>
            </a:r>
            <a:r>
              <a:rPr lang="ru-RU" dirty="0"/>
              <a:t>совместно всесторонне анализируют прошедшее занятие, сообщают педагогу о достоинствах и недостатках данного </a:t>
            </a:r>
            <a:r>
              <a:rPr lang="ru-RU" dirty="0" smtClean="0"/>
              <a:t>занятия, </a:t>
            </a:r>
            <a:r>
              <a:rPr lang="ru-RU" dirty="0"/>
              <a:t>дают рекомендации для повышения </a:t>
            </a:r>
            <a:r>
              <a:rPr lang="ru-RU" dirty="0" smtClean="0"/>
              <a:t>качества;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затем </a:t>
            </a:r>
            <a:r>
              <a:rPr lang="ru-RU" b="1" dirty="0"/>
              <a:t>методист</a:t>
            </a:r>
            <a:r>
              <a:rPr lang="ru-RU" dirty="0"/>
              <a:t>, ответственный за данный фронт работы, на основании обсуждения пишет заключение, в котором подробно описывает решение комиссии по данному открытому занятию, и в течение следующих трёх дней предоставляет один экземпляр старшему методисту, а второй – педагогу, проводившему занятие.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4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20472" cy="149817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effectLst/>
              </a:rPr>
              <a:t>Структура организации и проведения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открытого </a:t>
            </a:r>
            <a:r>
              <a:rPr lang="ru-RU" sz="3600" dirty="0">
                <a:solidFill>
                  <a:schemeClr val="tx1"/>
                </a:solidFill>
                <a:effectLst/>
              </a:rPr>
              <a:t>мероприятия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8965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Подготовительная </a:t>
            </a:r>
            <a:r>
              <a:rPr lang="ru-RU" b="1" dirty="0" smtClean="0"/>
              <a:t>часть</a:t>
            </a:r>
            <a:r>
              <a:rPr lang="ru-RU" b="1" dirty="0"/>
              <a:t> </a:t>
            </a:r>
            <a:endParaRPr lang="ru-RU" sz="2400" dirty="0"/>
          </a:p>
          <a:p>
            <a:pPr lvl="1" algn="just"/>
            <a:r>
              <a:rPr lang="ru-RU" dirty="0"/>
              <a:t>Определить цели и задачи мероприятия</a:t>
            </a:r>
            <a:endParaRPr lang="ru-RU" sz="2000" dirty="0"/>
          </a:p>
          <a:p>
            <a:pPr lvl="1" algn="just"/>
            <a:r>
              <a:rPr lang="ru-RU" dirty="0"/>
              <a:t>Выбрать формы, методы и </a:t>
            </a:r>
            <a:r>
              <a:rPr lang="ru-RU" dirty="0" smtClean="0"/>
              <a:t>приёмы </a:t>
            </a:r>
            <a:r>
              <a:rPr lang="ru-RU" dirty="0"/>
              <a:t>с </a:t>
            </a:r>
            <a:r>
              <a:rPr lang="ru-RU" dirty="0" smtClean="0"/>
              <a:t>учётом </a:t>
            </a:r>
            <a:r>
              <a:rPr lang="ru-RU" dirty="0"/>
              <a:t>возрастных особенностей </a:t>
            </a:r>
            <a:r>
              <a:rPr lang="ru-RU" dirty="0" smtClean="0"/>
              <a:t>обучающихся</a:t>
            </a:r>
            <a:endParaRPr lang="ru-RU" sz="2000" dirty="0"/>
          </a:p>
          <a:p>
            <a:pPr lvl="1" algn="just"/>
            <a:r>
              <a:rPr lang="ru-RU" dirty="0"/>
              <a:t>Продумать об оптимальной занятости </a:t>
            </a:r>
            <a:r>
              <a:rPr lang="ru-RU" dirty="0" smtClean="0"/>
              <a:t>обучающихся </a:t>
            </a:r>
            <a:r>
              <a:rPr lang="ru-RU" dirty="0"/>
              <a:t>в подготовке и проведении мероприятия</a:t>
            </a:r>
            <a:endParaRPr lang="ru-RU" sz="2000" dirty="0"/>
          </a:p>
          <a:p>
            <a:pPr lvl="1" algn="just"/>
            <a:r>
              <a:rPr lang="ru-RU" dirty="0"/>
              <a:t>Предусмотреть все необходимое для успешного его </a:t>
            </a:r>
            <a:r>
              <a:rPr lang="ru-RU" dirty="0" smtClean="0"/>
              <a:t>проведения</a:t>
            </a:r>
            <a:endParaRPr lang="ru-RU" sz="2000" dirty="0"/>
          </a:p>
          <a:p>
            <a:pPr lvl="1" algn="just"/>
            <a:r>
              <a:rPr lang="ru-RU" dirty="0" smtClean="0"/>
              <a:t>Правильно </a:t>
            </a:r>
            <a:r>
              <a:rPr lang="ru-RU" dirty="0"/>
              <a:t>распределить силы и время на подготовку, добиться </a:t>
            </a:r>
            <a:r>
              <a:rPr lang="ru-RU" dirty="0" smtClean="0"/>
              <a:t>чёткости </a:t>
            </a:r>
            <a:r>
              <a:rPr lang="ru-RU" dirty="0"/>
              <a:t>и слаженности в действиях всех </a:t>
            </a:r>
            <a:r>
              <a:rPr lang="ru-RU" dirty="0" smtClean="0"/>
              <a:t>участников</a:t>
            </a:r>
          </a:p>
          <a:p>
            <a:pPr lvl="1" algn="just"/>
            <a:r>
              <a:rPr lang="ru-RU" dirty="0" smtClean="0"/>
              <a:t>Определить </a:t>
            </a:r>
            <a:r>
              <a:rPr lang="ru-RU" dirty="0"/>
              <a:t>возможность участия родителей, других педагогов и </a:t>
            </a:r>
            <a:r>
              <a:rPr lang="ru-RU" dirty="0" smtClean="0"/>
              <a:t>специалистов</a:t>
            </a:r>
          </a:p>
          <a:p>
            <a:pPr marL="585216" lvl="1" indent="0">
              <a:buNone/>
            </a:pPr>
            <a:endParaRPr lang="ru-RU" sz="2000" dirty="0"/>
          </a:p>
          <a:p>
            <a:r>
              <a:rPr lang="ru-RU" b="1" dirty="0" smtClean="0"/>
              <a:t>Организационная часть</a:t>
            </a:r>
            <a:r>
              <a:rPr lang="ru-RU" b="1" dirty="0"/>
              <a:t> </a:t>
            </a:r>
            <a:endParaRPr lang="ru-RU" sz="2400" dirty="0"/>
          </a:p>
          <a:p>
            <a:pPr lvl="1"/>
            <a:r>
              <a:rPr lang="ru-RU" dirty="0"/>
              <a:t>Подбор тематического </a:t>
            </a:r>
            <a:r>
              <a:rPr lang="ru-RU" dirty="0" smtClean="0"/>
              <a:t>материала: по </a:t>
            </a:r>
            <a:r>
              <a:rPr lang="ru-RU" dirty="0"/>
              <a:t>содержательности и актуальности</a:t>
            </a:r>
            <a:endParaRPr lang="ru-RU" sz="2000" dirty="0"/>
          </a:p>
          <a:p>
            <a:pPr lvl="1"/>
            <a:r>
              <a:rPr lang="ru-RU" dirty="0"/>
              <a:t>Использование простых и сложных средств</a:t>
            </a:r>
            <a:endParaRPr lang="ru-RU" sz="2000" dirty="0"/>
          </a:p>
          <a:p>
            <a:pPr lvl="1"/>
            <a:r>
              <a:rPr lang="ru-RU" dirty="0" smtClean="0"/>
              <a:t>Построение </a:t>
            </a:r>
            <a:r>
              <a:rPr lang="ru-RU" dirty="0"/>
              <a:t>логической последовательности хода и логической завершенности в соответствии с поставленной целью мероприятия</a:t>
            </a:r>
            <a:endParaRPr lang="ru-RU" sz="2000" dirty="0"/>
          </a:p>
          <a:p>
            <a:pPr lvl="1"/>
            <a:r>
              <a:rPr lang="ru-RU" dirty="0"/>
              <a:t>Выравнивание и </a:t>
            </a:r>
            <a:r>
              <a:rPr lang="ru-RU" dirty="0" smtClean="0"/>
              <a:t>просчёт </a:t>
            </a:r>
            <a:r>
              <a:rPr lang="ru-RU" dirty="0"/>
              <a:t>по продолжительности мероприятия в соответствии с возрастом </a:t>
            </a:r>
            <a:r>
              <a:rPr lang="ru-RU" dirty="0" smtClean="0"/>
              <a:t>обучающихся, </a:t>
            </a:r>
            <a:r>
              <a:rPr lang="ru-RU" dirty="0"/>
              <a:t>местом проведения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187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42617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effectLst/>
              </a:rPr>
              <a:t>Структура организации и проведения открытого мероприятия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2485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Основная </a:t>
            </a:r>
            <a:r>
              <a:rPr lang="ru-RU" b="1" dirty="0" smtClean="0"/>
              <a:t>часть</a:t>
            </a:r>
            <a:r>
              <a:rPr lang="ru-RU" b="1" dirty="0"/>
              <a:t> </a:t>
            </a:r>
            <a:endParaRPr lang="ru-RU" sz="2400" dirty="0"/>
          </a:p>
          <a:p>
            <a:pPr lvl="1" algn="just"/>
            <a:r>
              <a:rPr lang="ru-RU" dirty="0"/>
              <a:t>В ней должны отражаться современные воспитательные технологии</a:t>
            </a:r>
            <a:endParaRPr lang="ru-RU" sz="2000" dirty="0"/>
          </a:p>
          <a:p>
            <a:pPr lvl="1" algn="just"/>
            <a:r>
              <a:rPr lang="ru-RU" dirty="0"/>
              <a:t>Формироваться на современном этапе </a:t>
            </a:r>
            <a:r>
              <a:rPr lang="ru-RU" dirty="0" smtClean="0"/>
              <a:t>принципы: индивидуальности</a:t>
            </a:r>
            <a:r>
              <a:rPr lang="ru-RU" dirty="0"/>
              <a:t>, доступности, </a:t>
            </a:r>
            <a:r>
              <a:rPr lang="ru-RU" dirty="0" smtClean="0"/>
              <a:t>результативности</a:t>
            </a:r>
            <a:endParaRPr lang="ru-RU" sz="2000" dirty="0"/>
          </a:p>
          <a:p>
            <a:pPr lvl="1" algn="just"/>
            <a:r>
              <a:rPr lang="ru-RU" dirty="0"/>
              <a:t>Использоваться дифференцированные и интегрированные </a:t>
            </a:r>
            <a:r>
              <a:rPr lang="ru-RU" dirty="0" smtClean="0"/>
              <a:t>подходы</a:t>
            </a:r>
            <a:endParaRPr lang="ru-RU" sz="2000" dirty="0"/>
          </a:p>
          <a:p>
            <a:pPr lvl="1" algn="just"/>
            <a:r>
              <a:rPr lang="ru-RU" dirty="0"/>
              <a:t>Выделяться элементы неожиданности, «изюминки» мероприятия</a:t>
            </a:r>
            <a:endParaRPr lang="ru-RU" sz="2000" dirty="0"/>
          </a:p>
          <a:p>
            <a:pPr lvl="1" algn="just"/>
            <a:r>
              <a:rPr lang="ru-RU" dirty="0"/>
              <a:t>Применяться разнообразие и творческий характер мероприятия</a:t>
            </a:r>
            <a:endParaRPr lang="ru-RU" sz="2000" dirty="0"/>
          </a:p>
          <a:p>
            <a:pPr lvl="1" algn="just"/>
            <a:r>
              <a:rPr lang="ru-RU" dirty="0"/>
              <a:t>Учитываться как переизбыток, так и недостаток информации для восприятия обучающимися содержания мероприятия, которое должно быть доступно </a:t>
            </a:r>
            <a:r>
              <a:rPr lang="ru-RU" dirty="0" smtClean="0"/>
              <a:t>обучающимся </a:t>
            </a:r>
            <a:r>
              <a:rPr lang="ru-RU" dirty="0"/>
              <a:t>в соответствии с их </a:t>
            </a:r>
            <a:r>
              <a:rPr lang="ru-RU" dirty="0" smtClean="0"/>
              <a:t>возрастом.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822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35416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effectLst/>
              </a:rPr>
              <a:t>Структура организации и проведения открытого мероприятия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968552"/>
          </a:xfrm>
        </p:spPr>
        <p:txBody>
          <a:bodyPr>
            <a:normAutofit/>
          </a:bodyPr>
          <a:lstStyle/>
          <a:p>
            <a:r>
              <a:rPr lang="ru-RU" sz="2400" b="1" dirty="0"/>
              <a:t>Заключительная </a:t>
            </a:r>
            <a:r>
              <a:rPr lang="ru-RU" sz="2400" b="1" dirty="0" smtClean="0"/>
              <a:t>часть</a:t>
            </a:r>
            <a:r>
              <a:rPr lang="ru-RU" sz="2400" b="1" dirty="0"/>
              <a:t> </a:t>
            </a:r>
            <a:endParaRPr lang="ru-RU" sz="2400" dirty="0"/>
          </a:p>
          <a:p>
            <a:pPr lvl="1" algn="just"/>
            <a:r>
              <a:rPr lang="ru-RU" dirty="0"/>
              <a:t>Имеет важное организационно-педагогическое </a:t>
            </a:r>
            <a:r>
              <a:rPr lang="ru-RU" dirty="0" smtClean="0"/>
              <a:t>значение, позволяя </a:t>
            </a:r>
            <a:r>
              <a:rPr lang="ru-RU" dirty="0"/>
              <a:t>подвести итог не только данного </a:t>
            </a:r>
            <a:r>
              <a:rPr lang="ru-RU" dirty="0" smtClean="0"/>
              <a:t>открытого мероприятия</a:t>
            </a:r>
            <a:r>
              <a:rPr lang="ru-RU" dirty="0"/>
              <a:t>, но и </a:t>
            </a:r>
            <a:r>
              <a:rPr lang="ru-RU" dirty="0" smtClean="0"/>
              <a:t>определённого </a:t>
            </a:r>
            <a:r>
              <a:rPr lang="ru-RU" dirty="0"/>
              <a:t>этапа работы с </a:t>
            </a:r>
            <a:r>
              <a:rPr lang="ru-RU" dirty="0" smtClean="0"/>
              <a:t>обучающимися.</a:t>
            </a:r>
            <a:endParaRPr lang="ru-RU" dirty="0"/>
          </a:p>
          <a:p>
            <a:pPr lvl="1" algn="just"/>
            <a:r>
              <a:rPr lang="ru-RU" dirty="0"/>
              <a:t>Завершающий этап мероприятия очень важен для дальнейшей работы с </a:t>
            </a:r>
            <a:r>
              <a:rPr lang="ru-RU" dirty="0" smtClean="0"/>
              <a:t>обучающимися, </a:t>
            </a:r>
            <a:r>
              <a:rPr lang="ru-RU" dirty="0"/>
              <a:t>так как он включает подведение общих итогов и определение перспектив на </a:t>
            </a:r>
            <a:r>
              <a:rPr lang="ru-RU" dirty="0" smtClean="0"/>
              <a:t>будущее.</a:t>
            </a:r>
            <a:endParaRPr lang="ru-RU" dirty="0"/>
          </a:p>
          <a:p>
            <a:pPr lvl="1" algn="just"/>
            <a:r>
              <a:rPr lang="ru-RU" dirty="0"/>
              <a:t>На этом этапе мероприятия важно создать ситуацию успеха для каждого </a:t>
            </a:r>
            <a:r>
              <a:rPr lang="ru-RU" dirty="0" smtClean="0"/>
              <a:t>обучающегося </a:t>
            </a:r>
            <a:r>
              <a:rPr lang="ru-RU" dirty="0"/>
              <a:t>и психологического климата в </a:t>
            </a:r>
            <a:r>
              <a:rPr lang="ru-RU" dirty="0" smtClean="0"/>
              <a:t>объединении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57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3610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effectLst/>
              </a:rPr>
              <a:t>Подробное планирование (структура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открытого мероприятия)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/>
              <a:t>Название </a:t>
            </a:r>
            <a:r>
              <a:rPr lang="ru-RU" sz="1800" b="1" i="1" dirty="0" smtClean="0"/>
              <a:t>мероприятия:</a:t>
            </a:r>
            <a:r>
              <a:rPr lang="ru-RU" sz="1800" dirty="0" smtClean="0"/>
              <a:t> отражается </a:t>
            </a:r>
            <a:r>
              <a:rPr lang="ru-RU" sz="1800" dirty="0"/>
              <a:t>тема мероприятия, которая должна быть лаконичная, привлекательная и точно отражать </a:t>
            </a:r>
            <a:r>
              <a:rPr lang="ru-RU" sz="1800" dirty="0" smtClean="0"/>
              <a:t>содержание.</a:t>
            </a:r>
          </a:p>
          <a:p>
            <a:pPr algn="just"/>
            <a:r>
              <a:rPr lang="ru-RU" sz="1800" b="1" i="1" dirty="0" smtClean="0"/>
              <a:t>Цель:</a:t>
            </a:r>
            <a:r>
              <a:rPr lang="ru-RU" sz="1800" dirty="0" smtClean="0"/>
              <a:t> формулируется </a:t>
            </a:r>
            <a:r>
              <a:rPr lang="ru-RU" sz="1800" dirty="0"/>
              <a:t>как общее направление мероприятия, это идеальный конечный </a:t>
            </a:r>
            <a:r>
              <a:rPr lang="ru-RU" sz="1800" dirty="0" smtClean="0"/>
              <a:t>результат; должна </a:t>
            </a:r>
            <a:r>
              <a:rPr lang="ru-RU" sz="1800" dirty="0"/>
              <a:t>быть сформулирована так, чтобы можно было проверить степень достижения и содержать триединую цель в развитии, обучении, воспитании в виде одного </a:t>
            </a:r>
            <a:r>
              <a:rPr lang="ru-RU" sz="1800" dirty="0" smtClean="0"/>
              <a:t>предложения.</a:t>
            </a:r>
            <a:endParaRPr lang="ru-RU" sz="1800" dirty="0"/>
          </a:p>
          <a:p>
            <a:pPr algn="just"/>
            <a:r>
              <a:rPr lang="ru-RU" sz="1800" b="1" i="1" dirty="0" smtClean="0"/>
              <a:t>Задачи:</a:t>
            </a:r>
            <a:r>
              <a:rPr lang="ru-RU" sz="1800" dirty="0" smtClean="0"/>
              <a:t> в </a:t>
            </a:r>
            <a:r>
              <a:rPr lang="ru-RU" sz="1800" dirty="0"/>
              <a:t>них должны быть различимы пути достижения заявленного </a:t>
            </a:r>
            <a:r>
              <a:rPr lang="ru-RU" sz="1800" dirty="0" smtClean="0"/>
              <a:t>результата; должны </a:t>
            </a:r>
            <a:r>
              <a:rPr lang="ru-RU" sz="1800" dirty="0"/>
              <a:t>быть </a:t>
            </a:r>
            <a:r>
              <a:rPr lang="ru-RU" sz="1800" dirty="0" smtClean="0"/>
              <a:t>чёткими</a:t>
            </a:r>
            <a:r>
              <a:rPr lang="ru-RU" sz="1800" dirty="0"/>
              <a:t>, направленными на развитие конкретных качеств </a:t>
            </a:r>
            <a:r>
              <a:rPr lang="ru-RU" sz="1800" dirty="0" smtClean="0"/>
              <a:t>обучающихся, </a:t>
            </a:r>
            <a:r>
              <a:rPr lang="ru-RU" sz="1800" dirty="0"/>
              <a:t>отражать содержание </a:t>
            </a:r>
            <a:r>
              <a:rPr lang="ru-RU" sz="1800" dirty="0" smtClean="0"/>
              <a:t>мероприятия.</a:t>
            </a:r>
          </a:p>
          <a:p>
            <a:pPr algn="just"/>
            <a:r>
              <a:rPr lang="ru-RU" sz="1800" b="1" i="1" dirty="0"/>
              <a:t>Формы, методы и </a:t>
            </a:r>
            <a:r>
              <a:rPr lang="ru-RU" sz="1800" b="1" i="1" dirty="0" smtClean="0"/>
              <a:t>приёмы</a:t>
            </a:r>
            <a:r>
              <a:rPr lang="ru-RU" sz="1800" dirty="0" smtClean="0"/>
              <a:t>: должны </a:t>
            </a:r>
            <a:r>
              <a:rPr lang="ru-RU" sz="1800" dirty="0"/>
              <a:t>подбираться в соответствии с темой, с </a:t>
            </a:r>
            <a:r>
              <a:rPr lang="ru-RU" sz="1800" dirty="0" smtClean="0"/>
              <a:t>учётом </a:t>
            </a:r>
            <a:r>
              <a:rPr lang="ru-RU" sz="1800" dirty="0"/>
              <a:t>возраста </a:t>
            </a:r>
            <a:r>
              <a:rPr lang="ru-RU" sz="1800" dirty="0" smtClean="0"/>
              <a:t>обучающихся.</a:t>
            </a:r>
          </a:p>
          <a:p>
            <a:pPr algn="just"/>
            <a:r>
              <a:rPr lang="ru-RU" sz="1800" b="1" i="1" dirty="0"/>
              <a:t>Материал и </a:t>
            </a:r>
            <a:r>
              <a:rPr lang="ru-RU" sz="1800" b="1" i="1" dirty="0" smtClean="0"/>
              <a:t>оборудование</a:t>
            </a:r>
            <a:r>
              <a:rPr lang="ru-RU" sz="1800" dirty="0" smtClean="0"/>
              <a:t>: должны </a:t>
            </a:r>
            <a:r>
              <a:rPr lang="ru-RU" sz="1800" dirty="0"/>
              <a:t>подбираться в соответствии с темой, с </a:t>
            </a:r>
            <a:r>
              <a:rPr lang="ru-RU" sz="1800" dirty="0" smtClean="0"/>
              <a:t>учётом </a:t>
            </a:r>
            <a:r>
              <a:rPr lang="ru-RU" sz="1800" dirty="0"/>
              <a:t>возраста </a:t>
            </a:r>
            <a:r>
              <a:rPr lang="ru-RU" sz="1800" dirty="0" smtClean="0"/>
              <a:t>обучающихся.</a:t>
            </a:r>
          </a:p>
          <a:p>
            <a:pPr algn="just"/>
            <a:r>
              <a:rPr lang="ru-RU" sz="1800" b="1" i="1" dirty="0"/>
              <a:t>Оформление </a:t>
            </a:r>
            <a:r>
              <a:rPr lang="ru-RU" sz="1800" b="1" i="1" dirty="0" smtClean="0"/>
              <a:t>зала</a:t>
            </a:r>
            <a:r>
              <a:rPr lang="ru-RU" sz="1800" dirty="0" smtClean="0"/>
              <a:t>: оформляется </a:t>
            </a:r>
            <a:r>
              <a:rPr lang="ru-RU" sz="1800" dirty="0"/>
              <a:t>в соответствии со спецификой </a:t>
            </a:r>
            <a:r>
              <a:rPr lang="ru-RU" sz="1800" dirty="0" smtClean="0"/>
              <a:t>открытого мероприятия.</a:t>
            </a:r>
          </a:p>
          <a:p>
            <a:pPr algn="just"/>
            <a:r>
              <a:rPr lang="ru-RU" sz="1800" b="1" i="1" dirty="0"/>
              <a:t>Участники </a:t>
            </a:r>
            <a:r>
              <a:rPr lang="ru-RU" sz="1800" b="1" i="1" dirty="0" smtClean="0"/>
              <a:t>мероприятия</a:t>
            </a:r>
            <a:r>
              <a:rPr lang="ru-RU" sz="1800" dirty="0" smtClean="0"/>
              <a:t>: педагогическая </a:t>
            </a:r>
            <a:r>
              <a:rPr lang="ru-RU" sz="1800" dirty="0"/>
              <a:t>ценность мероприятия значительно возрастёт, если в </a:t>
            </a:r>
            <a:r>
              <a:rPr lang="ru-RU" sz="1800" dirty="0" smtClean="0"/>
              <a:t>процесс </a:t>
            </a:r>
            <a:r>
              <a:rPr lang="ru-RU" sz="1800" dirty="0"/>
              <a:t>его подготовки будет вовлечено максимально возможное количество </a:t>
            </a:r>
            <a:r>
              <a:rPr lang="ru-RU" sz="1800" dirty="0" smtClean="0"/>
              <a:t> обучающихся.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88108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effectLst/>
              </a:rPr>
              <a:t>Подробное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планирование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>
                <a:solidFill>
                  <a:schemeClr val="tx1"/>
                </a:solidFill>
                <a:effectLst/>
              </a:rPr>
              <a:t>(структура открытого мероприятия)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9685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b="1" i="1" dirty="0"/>
              <a:t>Содержание </a:t>
            </a:r>
            <a:r>
              <a:rPr lang="ru-RU" sz="2900" b="1" i="1" dirty="0" smtClean="0"/>
              <a:t>мероприятия -</a:t>
            </a:r>
            <a:r>
              <a:rPr lang="ru-RU" sz="2900" b="1" dirty="0" smtClean="0"/>
              <a:t> </a:t>
            </a:r>
            <a:r>
              <a:rPr lang="ru-RU" sz="2900" dirty="0"/>
              <a:t>в сценарии должны быть: экспозиция (вход в действие для психологического настроя); завязка (событие с которого начинается действие); развитие действия; кульминация, развязка, </a:t>
            </a:r>
            <a:r>
              <a:rPr lang="ru-RU" sz="2900" dirty="0" smtClean="0"/>
              <a:t>финал; сценарий </a:t>
            </a:r>
            <a:r>
              <a:rPr lang="ru-RU" sz="2900" dirty="0"/>
              <a:t>может включать в себя игровые элементы, концертные номера, представления, аттракционы, а также заключительный момент (например, вручение призов победителям</a:t>
            </a:r>
            <a:r>
              <a:rPr lang="ru-RU" sz="2900" dirty="0" smtClean="0"/>
              <a:t>); кроме </a:t>
            </a:r>
            <a:r>
              <a:rPr lang="ru-RU" sz="2900" dirty="0"/>
              <a:t>описания сюжетного хода, составных компонентов и их наполнения, сценарий включает в себя тексты ведущих.</a:t>
            </a:r>
          </a:p>
          <a:p>
            <a:pPr lvl="0" algn="just"/>
            <a:r>
              <a:rPr lang="ru-RU" sz="2900" b="1" i="1" dirty="0"/>
              <a:t>Планируемый результат: </a:t>
            </a:r>
            <a:r>
              <a:rPr lang="ru-RU" sz="2900" dirty="0"/>
              <a:t>сформированность нравственного, познавательного, коммуникативного, художественного и физического потенциалов личности обучающихся, проявление индивидуальности каждого обучающегося в </a:t>
            </a:r>
            <a:r>
              <a:rPr lang="ru-RU" sz="2900" dirty="0" smtClean="0"/>
              <a:t>целом; сформированность </a:t>
            </a:r>
            <a:r>
              <a:rPr lang="ru-RU" sz="2900" dirty="0"/>
              <a:t>коллектива в объединении.</a:t>
            </a:r>
          </a:p>
          <a:p>
            <a:pPr lvl="0"/>
            <a:r>
              <a:rPr lang="ru-RU" sz="2900" b="1" i="1" dirty="0"/>
              <a:t>Анализ мероприятия</a:t>
            </a:r>
            <a:r>
              <a:rPr lang="ru-RU" sz="2900" dirty="0"/>
              <a:t>:</a:t>
            </a:r>
          </a:p>
          <a:p>
            <a:pPr marL="137160" lvl="0" indent="0" algn="just">
              <a:buNone/>
            </a:pPr>
            <a:r>
              <a:rPr lang="ru-RU" sz="2900" dirty="0" smtClean="0"/>
              <a:t>      - выполнение </a:t>
            </a:r>
            <a:r>
              <a:rPr lang="ru-RU" sz="2900" dirty="0"/>
              <a:t>поставленных </a:t>
            </a:r>
            <a:r>
              <a:rPr lang="ru-RU" sz="2900" dirty="0" smtClean="0"/>
              <a:t>задач;</a:t>
            </a:r>
            <a:endParaRPr lang="ru-RU" sz="2900" dirty="0"/>
          </a:p>
          <a:p>
            <a:pPr marL="137160" lvl="0" indent="0" algn="just">
              <a:buNone/>
            </a:pPr>
            <a:r>
              <a:rPr lang="ru-RU" sz="2900" dirty="0" smtClean="0"/>
              <a:t>      - результаты </a:t>
            </a:r>
            <a:r>
              <a:rPr lang="ru-RU" sz="2900" dirty="0"/>
              <a:t>подготовительного периода, исполнительская деятельность </a:t>
            </a:r>
            <a:endParaRPr lang="ru-RU" sz="2900" dirty="0" smtClean="0"/>
          </a:p>
          <a:p>
            <a:pPr marL="137160" lvl="0" indent="0" algn="just">
              <a:buNone/>
            </a:pPr>
            <a:r>
              <a:rPr lang="ru-RU" sz="2900" dirty="0"/>
              <a:t> </a:t>
            </a:r>
            <a:r>
              <a:rPr lang="ru-RU" sz="2900" dirty="0" smtClean="0"/>
              <a:t>       обучающихся;</a:t>
            </a:r>
            <a:endParaRPr lang="ru-RU" sz="2900" dirty="0"/>
          </a:p>
          <a:p>
            <a:pPr marL="137160" lvl="0" indent="0" algn="just">
              <a:buNone/>
            </a:pPr>
            <a:r>
              <a:rPr lang="ru-RU" sz="2900" dirty="0" smtClean="0"/>
              <a:t>      - активность обучающихся; </a:t>
            </a:r>
            <a:endParaRPr lang="ru-RU" sz="2900" dirty="0"/>
          </a:p>
          <a:p>
            <a:pPr marL="137160" lvl="0" indent="0" algn="just">
              <a:buNone/>
            </a:pPr>
            <a:r>
              <a:rPr lang="ru-RU" sz="2900" dirty="0" smtClean="0"/>
              <a:t>      - какие </a:t>
            </a:r>
            <a:r>
              <a:rPr lang="ru-RU" sz="2900" dirty="0"/>
              <a:t>были недостатки и что мешало в организации и проведении </a:t>
            </a:r>
            <a:endParaRPr lang="ru-RU" sz="2900" dirty="0" smtClean="0"/>
          </a:p>
          <a:p>
            <a:pPr marL="137160" lvl="0" indent="0" algn="just">
              <a:buNone/>
            </a:pPr>
            <a:r>
              <a:rPr lang="ru-RU" sz="2900" dirty="0"/>
              <a:t> </a:t>
            </a:r>
            <a:r>
              <a:rPr lang="ru-RU" sz="2900" dirty="0" smtClean="0"/>
              <a:t>       мероприятия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57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5554960" cy="1914429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Обучающие 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занятия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03068"/>
            <a:ext cx="8779128" cy="4380055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Обучающие </a:t>
            </a:r>
            <a:r>
              <a:rPr lang="ru-RU" dirty="0"/>
              <a:t>занятия преследуют сугубо обучающие цели: обучение и научение обучающихся чему-либо, овладение детьми конкретными знаниями и умениями по преподаваемому предмету.</a:t>
            </a:r>
          </a:p>
          <a:p>
            <a:r>
              <a:rPr lang="ru-RU" dirty="0"/>
              <a:t>Это учебные занятия:</a:t>
            </a:r>
          </a:p>
          <a:p>
            <a:pPr marL="137160" indent="0">
              <a:buNone/>
            </a:pPr>
            <a:r>
              <a:rPr lang="ru-RU" dirty="0"/>
              <a:t>— по передаче знаний;</a:t>
            </a:r>
          </a:p>
          <a:p>
            <a:pPr marL="137160" indent="0">
              <a:buNone/>
            </a:pPr>
            <a:r>
              <a:rPr lang="ru-RU" dirty="0"/>
              <a:t>— по осмыслению знаний и их закреплению;</a:t>
            </a:r>
          </a:p>
          <a:p>
            <a:pPr marL="137160" indent="0">
              <a:buNone/>
            </a:pPr>
            <a:r>
              <a:rPr lang="ru-RU" dirty="0"/>
              <a:t>— по закреплению знаний;</a:t>
            </a:r>
          </a:p>
          <a:p>
            <a:pPr marL="137160" indent="0">
              <a:buNone/>
            </a:pPr>
            <a:r>
              <a:rPr lang="ru-RU" dirty="0"/>
              <a:t>— по формированию умений и применения знаний на практике;</a:t>
            </a:r>
          </a:p>
          <a:p>
            <a:pPr marL="137160" indent="0">
              <a:buNone/>
            </a:pPr>
            <a:r>
              <a:rPr lang="ru-RU" dirty="0"/>
              <a:t>— тренировочные учебные занятия (отработка умений и навыков);</a:t>
            </a:r>
          </a:p>
          <a:p>
            <a:pPr marL="137160" indent="0">
              <a:buNone/>
            </a:pPr>
            <a:r>
              <a:rPr lang="ru-RU" dirty="0"/>
              <a:t>— по обобщению и систематизации знаний.</a:t>
            </a:r>
          </a:p>
          <a:p>
            <a:endParaRPr lang="ru-RU" dirty="0"/>
          </a:p>
        </p:txBody>
      </p:sp>
      <p:pic>
        <p:nvPicPr>
          <p:cNvPr id="1026" name="Picture 2" descr="C:\Users\MitkalevaLa\Desktop\0zGQSrNDBp1Mz5n2GsEWa1QfGFKWnijymtxCThmGn9h32IlTwhIe_yz3A-esL9L2HNRQiGXj0ILhc6l5zDptxP_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87824" cy="19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2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85821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Общеразвивающие 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занятия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348880"/>
            <a:ext cx="4608512" cy="4176464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Общеразвивающие</a:t>
            </a:r>
            <a:r>
              <a:rPr lang="ru-RU" dirty="0"/>
              <a:t> занятия ставят цели формирования и развития определенных личностных качеств </a:t>
            </a:r>
            <a:r>
              <a:rPr lang="ru-RU" dirty="0" smtClean="0"/>
              <a:t>обучающихся. </a:t>
            </a:r>
            <a:r>
              <a:rPr lang="ru-RU" dirty="0"/>
              <a:t>К таким занятиям можно отнести занятие-диспут, экскурсию, занятие-викторину, различные коллективные творческие дела.</a:t>
            </a:r>
          </a:p>
          <a:p>
            <a:endParaRPr lang="ru-RU" dirty="0"/>
          </a:p>
        </p:txBody>
      </p:sp>
      <p:pic>
        <p:nvPicPr>
          <p:cNvPr id="2050" name="Picture 2" descr="C:\Users\MitkalevaLa\Desktop\54e42454bc59d1ff5436a8451d63e47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4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Воспитательные 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/>
              <a:t>Воспитательные </a:t>
            </a:r>
            <a:r>
              <a:rPr lang="ru-RU" dirty="0"/>
              <a:t>занятия ставят целью формирование положительного психологического климата в </a:t>
            </a:r>
            <a:r>
              <a:rPr lang="ru-RU" dirty="0" smtClean="0"/>
              <a:t>детском коллективе</a:t>
            </a:r>
            <a:r>
              <a:rPr lang="ru-RU" dirty="0"/>
              <a:t>, приобщение </a:t>
            </a:r>
            <a:r>
              <a:rPr lang="ru-RU" dirty="0" smtClean="0"/>
              <a:t>обучающихся </a:t>
            </a:r>
            <a:r>
              <a:rPr lang="ru-RU" dirty="0"/>
              <a:t>к нравственным и культурным ценностям.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</a:t>
            </a:r>
            <a:r>
              <a:rPr lang="ru-RU" dirty="0" smtClean="0"/>
              <a:t>государственные и народные праздники, конкурсы мастерства </a:t>
            </a:r>
            <a:r>
              <a:rPr lang="ru-RU" dirty="0"/>
              <a:t>и т.д. Эти занятия тоже предполагают обучающие задачи, но отличаются от учебных занятий тем, что научение, как правило, не носит специально организованный характер и совсем не обязательно связано с учебным предметом. </a:t>
            </a:r>
            <a:endParaRPr lang="ru-RU" dirty="0" smtClean="0"/>
          </a:p>
          <a:p>
            <a:r>
              <a:rPr lang="ru-RU" b="1" dirty="0" smtClean="0"/>
              <a:t>Достаточно </a:t>
            </a:r>
            <a:r>
              <a:rPr lang="ru-RU" b="1" dirty="0"/>
              <a:t>часто занятие педагога с детским коллективом трудно отнести к какому-либо одному виду, поскольку в ходе одного занятия большинство педагогов решают как обучающие, так и воспитательные задачи в комплексе.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21996" cy="115212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Мастер-класс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412776"/>
            <a:ext cx="3816423" cy="511260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Мастер-класс</a:t>
            </a:r>
            <a:r>
              <a:rPr lang="ru-RU" dirty="0"/>
              <a:t> – это эффективная форма передачи знаний и умений, обмена опытом обучения и воспитания, центральным звеном которой является демонстрация оригинальных методов освоения определённого содержания при активной роли всех участников занятия.</a:t>
            </a:r>
          </a:p>
          <a:p>
            <a:endParaRPr lang="ru-RU" dirty="0"/>
          </a:p>
        </p:txBody>
      </p:sp>
      <p:pic>
        <p:nvPicPr>
          <p:cNvPr id="3074" name="Picture 2" descr="C:\Users\MitkalevaLa\Desktop\a7636653f4fc419cd4e99b67781f603c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t="4127"/>
          <a:stretch/>
        </p:blipFill>
        <p:spPr bwMode="auto">
          <a:xfrm>
            <a:off x="288504" y="1916832"/>
            <a:ext cx="4824536" cy="33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7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073494" cy="236227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Открытое мероприятие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4536504" cy="60486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Открытое </a:t>
            </a:r>
            <a:r>
              <a:rPr lang="ru-RU" b="1" dirty="0"/>
              <a:t>мероприятие </a:t>
            </a:r>
            <a:r>
              <a:rPr lang="ru-RU" dirty="0"/>
              <a:t>– форма демонстрации передовых педагогических разработок, способ внедрения их на практике и повышение квалификации педагогов. Важнейшее условие </a:t>
            </a:r>
            <a:r>
              <a:rPr lang="ru-RU" dirty="0" smtClean="0"/>
              <a:t>проведения – </a:t>
            </a:r>
            <a:r>
              <a:rPr lang="ru-RU" dirty="0"/>
              <a:t>публичность, посредством которой </a:t>
            </a:r>
            <a:r>
              <a:rPr lang="ru-RU" dirty="0" smtClean="0"/>
              <a:t>достигаются </a:t>
            </a:r>
            <a:r>
              <a:rPr lang="ru-RU" dirty="0"/>
              <a:t>вышеперечисленные цели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Основные виды </a:t>
            </a:r>
            <a:r>
              <a:rPr lang="ru-RU" dirty="0"/>
              <a:t>проведения </a:t>
            </a:r>
            <a:r>
              <a:rPr lang="ru-RU" dirty="0" smtClean="0"/>
              <a:t>мероприятий:</a:t>
            </a:r>
          </a:p>
          <a:p>
            <a:pPr marL="137160" indent="0">
              <a:buNone/>
            </a:pPr>
            <a:r>
              <a:rPr lang="ru-RU" dirty="0" smtClean="0"/>
              <a:t>    - учебно-воспитательные; </a:t>
            </a:r>
          </a:p>
          <a:p>
            <a:pPr marL="137160" indent="0">
              <a:buNone/>
            </a:pPr>
            <a:r>
              <a:rPr lang="ru-RU" dirty="0" smtClean="0"/>
              <a:t>    - досуговые;</a:t>
            </a:r>
          </a:p>
          <a:p>
            <a:pPr marL="137160" indent="0">
              <a:buNone/>
            </a:pPr>
            <a:r>
              <a:rPr lang="ru-RU" dirty="0" smtClean="0"/>
              <a:t>    - спортивно-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оздоровительные</a:t>
            </a:r>
            <a:r>
              <a:rPr lang="ru-RU" dirty="0"/>
              <a:t>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 descr="C:\Users\MitkalevaLA\Desktop\ф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54" y="2829440"/>
            <a:ext cx="4037064" cy="268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0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6" y="778694"/>
            <a:ext cx="3466728" cy="286633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Основные виды проведения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8321" y="908720"/>
            <a:ext cx="5528175" cy="56886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Учебно-воспитательные </a:t>
            </a:r>
            <a:r>
              <a:rPr lang="ru-RU" b="1" dirty="0" smtClean="0"/>
              <a:t>мероприятия </a:t>
            </a:r>
            <a:r>
              <a:rPr lang="ru-RU" dirty="0"/>
              <a:t>направлены на активизацию познавательной деятельности </a:t>
            </a:r>
            <a:r>
              <a:rPr lang="ru-RU" dirty="0" smtClean="0"/>
              <a:t>обучающихся, </a:t>
            </a:r>
            <a:r>
              <a:rPr lang="ru-RU" dirty="0"/>
              <a:t>углубление их знаний, расширение кругозора, формирование гражданской </a:t>
            </a:r>
            <a:r>
              <a:rPr lang="ru-RU" dirty="0" smtClean="0"/>
              <a:t>позиции.</a:t>
            </a:r>
          </a:p>
          <a:p>
            <a:r>
              <a:rPr lang="ru-RU" b="1" dirty="0"/>
              <a:t>Досуговые мероприятия </a:t>
            </a:r>
            <a:r>
              <a:rPr lang="ru-RU" dirty="0"/>
              <a:t>позволяют конкретизировать интересы </a:t>
            </a:r>
            <a:r>
              <a:rPr lang="ru-RU" dirty="0" smtClean="0"/>
              <a:t>обучающихся, </a:t>
            </a:r>
            <a:r>
              <a:rPr lang="ru-RU" dirty="0"/>
              <a:t>направленные на приобретение </a:t>
            </a:r>
            <a:r>
              <a:rPr lang="ru-RU" dirty="0" smtClean="0"/>
              <a:t>определённых </a:t>
            </a:r>
            <a:r>
              <a:rPr lang="ru-RU" dirty="0"/>
              <a:t>навыков и умений, разнообразить </a:t>
            </a:r>
            <a:r>
              <a:rPr lang="ru-RU" dirty="0" smtClean="0"/>
              <a:t>образовательный процесс в объединении </a:t>
            </a:r>
            <a:r>
              <a:rPr lang="ru-RU" dirty="0"/>
              <a:t>развлекательными моментами.</a:t>
            </a:r>
          </a:p>
          <a:p>
            <a:r>
              <a:rPr lang="ru-RU" b="1" dirty="0"/>
              <a:t>Спортивно-оздоровительные мероприятия </a:t>
            </a:r>
            <a:r>
              <a:rPr lang="ru-RU" dirty="0"/>
              <a:t>обеспечивают физическое </a:t>
            </a:r>
            <a:r>
              <a:rPr lang="ru-RU" dirty="0" smtClean="0"/>
              <a:t>развитие обучающихся, </a:t>
            </a:r>
            <a:r>
              <a:rPr lang="ru-RU" dirty="0"/>
              <a:t>способствуют улучшению и поддержанию их здоровья.</a:t>
            </a:r>
          </a:p>
        </p:txBody>
      </p:sp>
      <p:pic>
        <p:nvPicPr>
          <p:cNvPr id="2050" name="Picture 2" descr="C:\Users\MitkalevaLA\Desktop\ф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896761" cy="19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7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104456" cy="216024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Формы мероприятий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4114800" cy="63813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Учебно-воспитательные </a:t>
            </a:r>
            <a:r>
              <a:rPr lang="ru-RU" b="1" dirty="0" smtClean="0"/>
              <a:t>мероприятия</a:t>
            </a:r>
            <a:r>
              <a:rPr lang="ru-RU" dirty="0" smtClean="0"/>
              <a:t> </a:t>
            </a:r>
            <a:r>
              <a:rPr lang="ru-RU" dirty="0"/>
              <a:t>могут иметь такие формы исполнения: беседа, дискуссия, встреча с интересными людьми, викторина, театр, тренинг, конференция, олимпиада, смотр, конкурс, экскурсия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Досуговые мероприятия</a:t>
            </a:r>
            <a:r>
              <a:rPr lang="ru-RU" dirty="0" smtClean="0"/>
              <a:t>: конкурс</a:t>
            </a:r>
            <a:r>
              <a:rPr lang="ru-RU" dirty="0"/>
              <a:t>, игра, театрализованные действа</a:t>
            </a:r>
            <a:r>
              <a:rPr lang="ru-RU" dirty="0" smtClean="0"/>
              <a:t>.</a:t>
            </a:r>
          </a:p>
          <a:p>
            <a:r>
              <a:rPr lang="ru-RU" b="1" dirty="0"/>
              <a:t>Спортивно-оздоровительные </a:t>
            </a:r>
            <a:r>
              <a:rPr lang="ru-RU" dirty="0" smtClean="0"/>
              <a:t>мероприятия: конкурсы, соревнования, спортивные игры, походы.</a:t>
            </a:r>
            <a:endParaRPr lang="ru-RU" dirty="0"/>
          </a:p>
        </p:txBody>
      </p:sp>
      <p:pic>
        <p:nvPicPr>
          <p:cNvPr id="3074" name="Picture 2" descr="C:\Users\MitkalevaLA\Desktop\ф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45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1381</TotalTime>
  <Words>1863</Words>
  <Application>Microsoft Office PowerPoint</Application>
  <PresentationFormat>Экран (4:3)</PresentationFormat>
  <Paragraphs>196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Занятие № 5  «Подготовка и проведение открытого занятия (мероприятия)»</vt:lpstr>
      <vt:lpstr>Презентация PowerPoint</vt:lpstr>
      <vt:lpstr>Обучающие  занятия</vt:lpstr>
      <vt:lpstr>Общеразвивающие  занятия</vt:lpstr>
      <vt:lpstr>Воспитательные занятия</vt:lpstr>
      <vt:lpstr>Мастер-класс</vt:lpstr>
      <vt:lpstr>Открытое мероприятие</vt:lpstr>
      <vt:lpstr>Основные виды проведения мероприятий</vt:lpstr>
      <vt:lpstr>Формы мероприятий</vt:lpstr>
      <vt:lpstr>Отличительные особенности открытого занятия</vt:lpstr>
      <vt:lpstr> Модель учебного занятия в учреждении  дополнительного образования детей </vt:lpstr>
      <vt:lpstr>Прежде чем приступить к разработке открытого занятия педагог должен:</vt:lpstr>
      <vt:lpstr>Занятие комбинированного типа состоит:</vt:lpstr>
      <vt:lpstr>Критерии проведения открытого занятия (мероприятия)</vt:lpstr>
      <vt:lpstr>Цель проведения открытого занятия (мероприятия)</vt:lpstr>
      <vt:lpstr>ЗАДАЧИ ОТКРЫТОГО ЗАНЯТИЯ (МЕРОПРИЯТИЯ)</vt:lpstr>
      <vt:lpstr>Организация занятия</vt:lpstr>
      <vt:lpstr>Оформление плана-конспекта занятия</vt:lpstr>
      <vt:lpstr>После составления плана-конспекта занятия необходимо:</vt:lpstr>
      <vt:lpstr>В день проведения занятия педагог должен: </vt:lpstr>
      <vt:lpstr>Перед началом открытого занятия</vt:lpstr>
      <vt:lpstr>Успех занятия </vt:lpstr>
      <vt:lpstr>После завершения занятия</vt:lpstr>
      <vt:lpstr>После рефлексии педагога:</vt:lpstr>
      <vt:lpstr>Структура организации и проведения открытого мероприятия</vt:lpstr>
      <vt:lpstr>Структура организации и проведения открытого мероприятия</vt:lpstr>
      <vt:lpstr>Структура организации и проведения открытого мероприятия</vt:lpstr>
      <vt:lpstr>Подробное планирование (структура открытого мероприятия)</vt:lpstr>
      <vt:lpstr>Подробное планирование  (структура открытого мероприятия)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 3  «Подготовка и проведение открытого занятия»</dc:title>
  <dc:creator>user</dc:creator>
  <cp:lastModifiedBy>Lylia Mitkaleva</cp:lastModifiedBy>
  <cp:revision>138</cp:revision>
  <dcterms:created xsi:type="dcterms:W3CDTF">2019-01-10T13:16:25Z</dcterms:created>
  <dcterms:modified xsi:type="dcterms:W3CDTF">2023-02-28T05:41:30Z</dcterms:modified>
</cp:coreProperties>
</file>